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notesSlides/notesSlide49.xml" ContentType="application/vnd.openxmlformats-officedocument.presentationml.notesSlide+xml"/>
  <Override PartName="/ppt/charts/chart3.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3"/>
  </p:notesMasterIdLst>
  <p:sldIdLst>
    <p:sldId id="256" r:id="rId2"/>
    <p:sldId id="303" r:id="rId3"/>
    <p:sldId id="260" r:id="rId4"/>
    <p:sldId id="261" r:id="rId5"/>
    <p:sldId id="262" r:id="rId6"/>
    <p:sldId id="274" r:id="rId7"/>
    <p:sldId id="265" r:id="rId8"/>
    <p:sldId id="276" r:id="rId9"/>
    <p:sldId id="317" r:id="rId10"/>
    <p:sldId id="316" r:id="rId11"/>
    <p:sldId id="284" r:id="rId12"/>
    <p:sldId id="285" r:id="rId13"/>
    <p:sldId id="287" r:id="rId14"/>
    <p:sldId id="429" r:id="rId15"/>
    <p:sldId id="258" r:id="rId16"/>
    <p:sldId id="319" r:id="rId17"/>
    <p:sldId id="263" r:id="rId18"/>
    <p:sldId id="264" r:id="rId19"/>
    <p:sldId id="281" r:id="rId20"/>
    <p:sldId id="280" r:id="rId21"/>
    <p:sldId id="268" r:id="rId22"/>
    <p:sldId id="269" r:id="rId23"/>
    <p:sldId id="270" r:id="rId24"/>
    <p:sldId id="271" r:id="rId25"/>
    <p:sldId id="289" r:id="rId26"/>
    <p:sldId id="307" r:id="rId27"/>
    <p:sldId id="290" r:id="rId28"/>
    <p:sldId id="428" r:id="rId29"/>
    <p:sldId id="291" r:id="rId30"/>
    <p:sldId id="292" r:id="rId31"/>
    <p:sldId id="299" r:id="rId32"/>
    <p:sldId id="293" r:id="rId33"/>
    <p:sldId id="305" r:id="rId34"/>
    <p:sldId id="306" r:id="rId35"/>
    <p:sldId id="426" r:id="rId36"/>
    <p:sldId id="321" r:id="rId37"/>
    <p:sldId id="322" r:id="rId38"/>
    <p:sldId id="324" r:id="rId39"/>
    <p:sldId id="329" r:id="rId40"/>
    <p:sldId id="312" r:id="rId41"/>
    <p:sldId id="313" r:id="rId42"/>
    <p:sldId id="314" r:id="rId43"/>
    <p:sldId id="315" r:id="rId44"/>
    <p:sldId id="430" r:id="rId45"/>
    <p:sldId id="327" r:id="rId46"/>
    <p:sldId id="431" r:id="rId47"/>
    <p:sldId id="432" r:id="rId48"/>
    <p:sldId id="433" r:id="rId49"/>
    <p:sldId id="434" r:id="rId50"/>
    <p:sldId id="427" r:id="rId51"/>
    <p:sldId id="35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F9FC"/>
    <a:srgbClr val="25C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6" autoAdjust="0"/>
    <p:restoredTop sz="69287" autoAdjust="0"/>
  </p:normalViewPr>
  <p:slideViewPr>
    <p:cSldViewPr>
      <p:cViewPr varScale="1">
        <p:scale>
          <a:sx n="96" d="100"/>
          <a:sy n="96" d="100"/>
        </p:scale>
        <p:origin x="-6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7" d="100"/>
          <a:sy n="97" d="100"/>
        </p:scale>
        <p:origin x="-20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cygwin64\home\John\src\fx25\FX25-APR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cygwin64\home\John\src\fx25\FX25-Pack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Min </c:v>
                </c:pt>
              </c:strCache>
            </c:strRef>
          </c:tx>
          <c:spPr>
            <a:noFill/>
          </c:spPr>
          <c:invertIfNegative val="0"/>
          <c:cat>
            <c:strRef>
              <c:f>Sheet1!$A$2:$A$4</c:f>
              <c:strCache>
                <c:ptCount val="3"/>
                <c:pt idx="0">
                  <c:v>Modem Chip</c:v>
                </c:pt>
                <c:pt idx="1">
                  <c:v>Early Software</c:v>
                </c:pt>
                <c:pt idx="2">
                  <c:v>Later Software</c:v>
                </c:pt>
              </c:strCache>
            </c:strRef>
          </c:cat>
          <c:val>
            <c:numRef>
              <c:f>Sheet1!$B$2:$B$4</c:f>
              <c:numCache>
                <c:formatCode>General</c:formatCode>
                <c:ptCount val="3"/>
                <c:pt idx="0">
                  <c:v>728</c:v>
                </c:pt>
                <c:pt idx="1">
                  <c:v>130</c:v>
                </c:pt>
                <c:pt idx="2">
                  <c:v>964</c:v>
                </c:pt>
              </c:numCache>
            </c:numRef>
          </c:val>
        </c:ser>
        <c:ser>
          <c:idx val="1"/>
          <c:order val="1"/>
          <c:tx>
            <c:strRef>
              <c:f>Sheet1!$C$1</c:f>
              <c:strCache>
                <c:ptCount val="1"/>
                <c:pt idx="0">
                  <c:v>Max</c:v>
                </c:pt>
              </c:strCache>
            </c:strRef>
          </c:tx>
          <c:invertIfNegative val="0"/>
          <c:cat>
            <c:strRef>
              <c:f>Sheet1!$A$2:$A$4</c:f>
              <c:strCache>
                <c:ptCount val="3"/>
                <c:pt idx="0">
                  <c:v>Modem Chip</c:v>
                </c:pt>
                <c:pt idx="1">
                  <c:v>Early Software</c:v>
                </c:pt>
                <c:pt idx="2">
                  <c:v>Later Software</c:v>
                </c:pt>
              </c:strCache>
            </c:strRef>
          </c:cat>
          <c:val>
            <c:numRef>
              <c:f>Sheet1!$C$2:$C$4</c:f>
              <c:numCache>
                <c:formatCode>General</c:formatCode>
                <c:ptCount val="3"/>
                <c:pt idx="0">
                  <c:v>260</c:v>
                </c:pt>
                <c:pt idx="1">
                  <c:v>370</c:v>
                </c:pt>
                <c:pt idx="2">
                  <c:v>57</c:v>
                </c:pt>
              </c:numCache>
            </c:numRef>
          </c:val>
        </c:ser>
        <c:ser>
          <c:idx val="2"/>
          <c:order val="2"/>
          <c:tx>
            <c:strRef>
              <c:f>Sheet1!$D$1</c:f>
              <c:strCache>
                <c:ptCount val="1"/>
                <c:pt idx="0">
                  <c:v>Column1</c:v>
                </c:pt>
              </c:strCache>
            </c:strRef>
          </c:tx>
          <c:invertIfNegative val="0"/>
          <c:cat>
            <c:strRef>
              <c:f>Sheet1!$A$2:$A$4</c:f>
              <c:strCache>
                <c:ptCount val="3"/>
                <c:pt idx="0">
                  <c:v>Modem Chip</c:v>
                </c:pt>
                <c:pt idx="1">
                  <c:v>Early Software</c:v>
                </c:pt>
                <c:pt idx="2">
                  <c:v>Later Software</c:v>
                </c:pt>
              </c:strCache>
            </c:strRef>
          </c:cat>
          <c:val>
            <c:numRef>
              <c:f>Sheet1!$D$2:$D$4</c:f>
              <c:numCache>
                <c:formatCode>General</c:formatCode>
                <c:ptCount val="3"/>
              </c:numCache>
            </c:numRef>
          </c:val>
        </c:ser>
        <c:dLbls>
          <c:showLegendKey val="0"/>
          <c:showVal val="0"/>
          <c:showCatName val="0"/>
          <c:showSerName val="0"/>
          <c:showPercent val="0"/>
          <c:showBubbleSize val="0"/>
        </c:dLbls>
        <c:gapWidth val="150"/>
        <c:shape val="box"/>
        <c:axId val="63574784"/>
        <c:axId val="63576320"/>
        <c:axId val="0"/>
      </c:bar3DChart>
      <c:catAx>
        <c:axId val="63574784"/>
        <c:scaling>
          <c:orientation val="minMax"/>
        </c:scaling>
        <c:delete val="0"/>
        <c:axPos val="b"/>
        <c:majorTickMark val="out"/>
        <c:minorTickMark val="none"/>
        <c:tickLblPos val="nextTo"/>
        <c:crossAx val="63576320"/>
        <c:crosses val="autoZero"/>
        <c:auto val="1"/>
        <c:lblAlgn val="ctr"/>
        <c:lblOffset val="100"/>
        <c:noMultiLvlLbl val="0"/>
      </c:catAx>
      <c:valAx>
        <c:axId val="63576320"/>
        <c:scaling>
          <c:orientation val="minMax"/>
        </c:scaling>
        <c:delete val="0"/>
        <c:axPos val="l"/>
        <c:majorGridlines/>
        <c:numFmt formatCode="General" sourceLinked="1"/>
        <c:majorTickMark val="out"/>
        <c:minorTickMark val="none"/>
        <c:tickLblPos val="nextTo"/>
        <c:crossAx val="63574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AX.25</c:v>
                </c:pt>
              </c:strCache>
            </c:strRef>
          </c:tx>
          <c:marker>
            <c:symbol val="diamond"/>
            <c:size val="7"/>
          </c:marker>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Sheet1!$B$2:$B$15</c:f>
              <c:numCache>
                <c:formatCode>0</c:formatCode>
                <c:ptCount val="14"/>
                <c:pt idx="0" formatCode="General">
                  <c:v>1000</c:v>
                </c:pt>
                <c:pt idx="1">
                  <c:v>999</c:v>
                </c:pt>
                <c:pt idx="2">
                  <c:v>951</c:v>
                </c:pt>
                <c:pt idx="3">
                  <c:v>882</c:v>
                </c:pt>
                <c:pt idx="4">
                  <c:v>722</c:v>
                </c:pt>
                <c:pt idx="5">
                  <c:v>542</c:v>
                </c:pt>
                <c:pt idx="6">
                  <c:v>290</c:v>
                </c:pt>
                <c:pt idx="7">
                  <c:v>36</c:v>
                </c:pt>
                <c:pt idx="8">
                  <c:v>2</c:v>
                </c:pt>
                <c:pt idx="9">
                  <c:v>0</c:v>
                </c:pt>
                <c:pt idx="10">
                  <c:v>0</c:v>
                </c:pt>
                <c:pt idx="11">
                  <c:v>0</c:v>
                </c:pt>
                <c:pt idx="12">
                  <c:v>0</c:v>
                </c:pt>
                <c:pt idx="13">
                  <c:v>0</c:v>
                </c:pt>
              </c:numCache>
            </c:numRef>
          </c:yVal>
          <c:smooth val="0"/>
        </c:ser>
        <c:ser>
          <c:idx val="1"/>
          <c:order val="1"/>
          <c:tx>
            <c:strRef>
              <c:f>Sheet1!$C$1</c:f>
              <c:strCache>
                <c:ptCount val="1"/>
                <c:pt idx="0">
                  <c:v>FX.25 16</c:v>
                </c:pt>
              </c:strCache>
            </c:strRef>
          </c:tx>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Sheet1!$C$2:$C$15</c:f>
              <c:numCache>
                <c:formatCode>0</c:formatCode>
                <c:ptCount val="14"/>
                <c:pt idx="0" formatCode="General">
                  <c:v>1000</c:v>
                </c:pt>
                <c:pt idx="1">
                  <c:v>1000</c:v>
                </c:pt>
                <c:pt idx="2">
                  <c:v>1000</c:v>
                </c:pt>
                <c:pt idx="3">
                  <c:v>1000</c:v>
                </c:pt>
                <c:pt idx="4">
                  <c:v>1000</c:v>
                </c:pt>
                <c:pt idx="5">
                  <c:v>1000</c:v>
                </c:pt>
                <c:pt idx="6">
                  <c:v>998</c:v>
                </c:pt>
                <c:pt idx="7">
                  <c:v>809</c:v>
                </c:pt>
                <c:pt idx="8">
                  <c:v>150</c:v>
                </c:pt>
                <c:pt idx="9">
                  <c:v>8</c:v>
                </c:pt>
                <c:pt idx="10">
                  <c:v>0</c:v>
                </c:pt>
                <c:pt idx="11">
                  <c:v>0</c:v>
                </c:pt>
                <c:pt idx="12">
                  <c:v>0</c:v>
                </c:pt>
                <c:pt idx="13">
                  <c:v>0</c:v>
                </c:pt>
              </c:numCache>
            </c:numRef>
          </c:yVal>
          <c:smooth val="0"/>
        </c:ser>
        <c:ser>
          <c:idx val="2"/>
          <c:order val="2"/>
          <c:tx>
            <c:strRef>
              <c:f>Sheet1!$D$1</c:f>
              <c:strCache>
                <c:ptCount val="1"/>
                <c:pt idx="0">
                  <c:v>FX.25 32</c:v>
                </c:pt>
              </c:strCache>
            </c:strRef>
          </c:tx>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Sheet1!$D$2:$D$15</c:f>
              <c:numCache>
                <c:formatCode>0</c:formatCode>
                <c:ptCount val="14"/>
                <c:pt idx="0" formatCode="General">
                  <c:v>1000</c:v>
                </c:pt>
                <c:pt idx="1">
                  <c:v>1000</c:v>
                </c:pt>
                <c:pt idx="2">
                  <c:v>1000</c:v>
                </c:pt>
                <c:pt idx="3">
                  <c:v>1000</c:v>
                </c:pt>
                <c:pt idx="4">
                  <c:v>1000</c:v>
                </c:pt>
                <c:pt idx="5">
                  <c:v>1000</c:v>
                </c:pt>
                <c:pt idx="6">
                  <c:v>999</c:v>
                </c:pt>
                <c:pt idx="7">
                  <c:v>995</c:v>
                </c:pt>
                <c:pt idx="8">
                  <c:v>760</c:v>
                </c:pt>
                <c:pt idx="9">
                  <c:v>217</c:v>
                </c:pt>
                <c:pt idx="10">
                  <c:v>21</c:v>
                </c:pt>
                <c:pt idx="11">
                  <c:v>0</c:v>
                </c:pt>
                <c:pt idx="12">
                  <c:v>0</c:v>
                </c:pt>
                <c:pt idx="13">
                  <c:v>0</c:v>
                </c:pt>
              </c:numCache>
            </c:numRef>
          </c:yVal>
          <c:smooth val="0"/>
        </c:ser>
        <c:ser>
          <c:idx val="3"/>
          <c:order val="3"/>
          <c:tx>
            <c:strRef>
              <c:f>Sheet1!$E$1</c:f>
              <c:strCache>
                <c:ptCount val="1"/>
                <c:pt idx="0">
                  <c:v>FX.25 64</c:v>
                </c:pt>
              </c:strCache>
            </c:strRef>
          </c:tx>
          <c:marker>
            <c:symbol val="circle"/>
            <c:size val="7"/>
          </c:marker>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Sheet1!$E$2:$E$15</c:f>
              <c:numCache>
                <c:formatCode>0</c:formatCode>
                <c:ptCount val="14"/>
                <c:pt idx="0" formatCode="General">
                  <c:v>1000</c:v>
                </c:pt>
                <c:pt idx="1">
                  <c:v>1000</c:v>
                </c:pt>
                <c:pt idx="2">
                  <c:v>1000</c:v>
                </c:pt>
                <c:pt idx="3">
                  <c:v>1000</c:v>
                </c:pt>
                <c:pt idx="4">
                  <c:v>1000</c:v>
                </c:pt>
                <c:pt idx="5">
                  <c:v>1000</c:v>
                </c:pt>
                <c:pt idx="6">
                  <c:v>1000</c:v>
                </c:pt>
                <c:pt idx="7">
                  <c:v>998</c:v>
                </c:pt>
                <c:pt idx="8">
                  <c:v>997</c:v>
                </c:pt>
                <c:pt idx="9">
                  <c:v>921</c:v>
                </c:pt>
                <c:pt idx="10">
                  <c:v>539</c:v>
                </c:pt>
                <c:pt idx="11">
                  <c:v>21</c:v>
                </c:pt>
                <c:pt idx="12">
                  <c:v>0</c:v>
                </c:pt>
                <c:pt idx="13">
                  <c:v>0</c:v>
                </c:pt>
              </c:numCache>
            </c:numRef>
          </c:yVal>
          <c:smooth val="0"/>
        </c:ser>
        <c:dLbls>
          <c:showLegendKey val="0"/>
          <c:showVal val="0"/>
          <c:showCatName val="0"/>
          <c:showSerName val="0"/>
          <c:showPercent val="0"/>
          <c:showBubbleSize val="0"/>
        </c:dLbls>
        <c:axId val="84801024"/>
        <c:axId val="84802944"/>
      </c:scatterChart>
      <c:valAx>
        <c:axId val="84801024"/>
        <c:scaling>
          <c:logBase val="10"/>
          <c:orientation val="minMax"/>
          <c:max val="0.1"/>
        </c:scaling>
        <c:delete val="0"/>
        <c:axPos val="b"/>
        <c:majorGridlines/>
        <c:title>
          <c:tx>
            <c:rich>
              <a:bodyPr/>
              <a:lstStyle/>
              <a:p>
                <a:pPr>
                  <a:defRPr/>
                </a:pPr>
                <a:r>
                  <a:rPr lang="en-US"/>
                  <a:t>Bit Error Rate</a:t>
                </a:r>
              </a:p>
            </c:rich>
          </c:tx>
          <c:layout/>
          <c:overlay val="0"/>
        </c:title>
        <c:numFmt formatCode="0.E+00" sourceLinked="0"/>
        <c:majorTickMark val="out"/>
        <c:minorTickMark val="none"/>
        <c:tickLblPos val="nextTo"/>
        <c:crossAx val="84802944"/>
        <c:crosses val="autoZero"/>
        <c:crossBetween val="midCat"/>
      </c:valAx>
      <c:valAx>
        <c:axId val="84802944"/>
        <c:scaling>
          <c:orientation val="minMax"/>
          <c:max val="1000"/>
          <c:min val="0"/>
        </c:scaling>
        <c:delete val="0"/>
        <c:axPos val="l"/>
        <c:majorGridlines/>
        <c:title>
          <c:tx>
            <c:rich>
              <a:bodyPr rot="-5400000" vert="horz"/>
              <a:lstStyle/>
              <a:p>
                <a:pPr>
                  <a:defRPr/>
                </a:pPr>
                <a:r>
                  <a:rPr lang="en-US"/>
                  <a:t>Number of frames received</a:t>
                </a:r>
              </a:p>
            </c:rich>
          </c:tx>
          <c:layout/>
          <c:overlay val="0"/>
        </c:title>
        <c:numFmt formatCode="General" sourceLinked="1"/>
        <c:majorTickMark val="out"/>
        <c:minorTickMark val="none"/>
        <c:tickLblPos val="nextTo"/>
        <c:crossAx val="848010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'[FX25-Packet.xlsx]Sheet1'!$B$1</c:f>
              <c:strCache>
                <c:ptCount val="1"/>
                <c:pt idx="0">
                  <c:v>AX.25</c:v>
                </c:pt>
              </c:strCache>
            </c:strRef>
          </c:tx>
          <c:marker>
            <c:symbol val="diamond"/>
            <c:size val="7"/>
          </c:marker>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'[FX25-Packet.xlsx]Sheet1'!$B$2:$B$14</c:f>
              <c:numCache>
                <c:formatCode>0</c:formatCode>
                <c:ptCount val="13"/>
                <c:pt idx="0">
                  <c:v>117</c:v>
                </c:pt>
                <c:pt idx="1">
                  <c:v>105</c:v>
                </c:pt>
                <c:pt idx="2">
                  <c:v>85</c:v>
                </c:pt>
                <c:pt idx="3">
                  <c:v>55</c:v>
                </c:pt>
                <c:pt idx="4">
                  <c:v>0</c:v>
                </c:pt>
                <c:pt idx="5">
                  <c:v>0</c:v>
                </c:pt>
                <c:pt idx="6">
                  <c:v>0</c:v>
                </c:pt>
                <c:pt idx="7">
                  <c:v>0</c:v>
                </c:pt>
                <c:pt idx="8">
                  <c:v>0</c:v>
                </c:pt>
                <c:pt idx="9">
                  <c:v>0</c:v>
                </c:pt>
                <c:pt idx="10">
                  <c:v>0</c:v>
                </c:pt>
                <c:pt idx="11">
                  <c:v>0</c:v>
                </c:pt>
                <c:pt idx="12">
                  <c:v>0</c:v>
                </c:pt>
              </c:numCache>
            </c:numRef>
          </c:yVal>
          <c:smooth val="0"/>
        </c:ser>
        <c:ser>
          <c:idx val="1"/>
          <c:order val="1"/>
          <c:tx>
            <c:strRef>
              <c:f>'[FX25-Packet.xlsx]Sheet1'!$C$1</c:f>
              <c:strCache>
                <c:ptCount val="1"/>
                <c:pt idx="0">
                  <c:v>FX.25 16</c:v>
                </c:pt>
              </c:strCache>
            </c:strRef>
          </c:tx>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'[FX25-Packet.xlsx]Sheet1'!$C$2:$C$14</c:f>
              <c:numCache>
                <c:formatCode>0</c:formatCode>
                <c:ptCount val="13"/>
                <c:pt idx="0">
                  <c:v>69</c:v>
                </c:pt>
                <c:pt idx="1">
                  <c:v>69</c:v>
                </c:pt>
                <c:pt idx="2">
                  <c:v>69</c:v>
                </c:pt>
                <c:pt idx="3">
                  <c:v>69</c:v>
                </c:pt>
                <c:pt idx="4">
                  <c:v>69</c:v>
                </c:pt>
                <c:pt idx="5">
                  <c:v>67</c:v>
                </c:pt>
                <c:pt idx="6">
                  <c:v>0</c:v>
                </c:pt>
                <c:pt idx="7">
                  <c:v>0</c:v>
                </c:pt>
                <c:pt idx="8">
                  <c:v>0</c:v>
                </c:pt>
                <c:pt idx="9">
                  <c:v>0</c:v>
                </c:pt>
                <c:pt idx="10">
                  <c:v>0</c:v>
                </c:pt>
                <c:pt idx="11">
                  <c:v>0</c:v>
                </c:pt>
                <c:pt idx="12">
                  <c:v>0</c:v>
                </c:pt>
              </c:numCache>
            </c:numRef>
          </c:yVal>
          <c:smooth val="0"/>
        </c:ser>
        <c:ser>
          <c:idx val="2"/>
          <c:order val="2"/>
          <c:tx>
            <c:strRef>
              <c:f>'[FX25-Packet.xlsx]Sheet1'!$D$1</c:f>
              <c:strCache>
                <c:ptCount val="1"/>
                <c:pt idx="0">
                  <c:v>FX.25 32</c:v>
                </c:pt>
              </c:strCache>
            </c:strRef>
          </c:tx>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'[FX25-Packet.xlsx]Sheet1'!$D$2:$D$14</c:f>
              <c:numCache>
                <c:formatCode>0</c:formatCode>
                <c:ptCount val="13"/>
                <c:pt idx="0">
                  <c:v>69</c:v>
                </c:pt>
                <c:pt idx="1">
                  <c:v>70</c:v>
                </c:pt>
                <c:pt idx="2">
                  <c:v>70</c:v>
                </c:pt>
                <c:pt idx="3">
                  <c:v>70</c:v>
                </c:pt>
                <c:pt idx="4">
                  <c:v>70</c:v>
                </c:pt>
                <c:pt idx="5">
                  <c:v>70</c:v>
                </c:pt>
                <c:pt idx="6">
                  <c:v>63</c:v>
                </c:pt>
                <c:pt idx="7">
                  <c:v>0</c:v>
                </c:pt>
                <c:pt idx="8">
                  <c:v>0</c:v>
                </c:pt>
                <c:pt idx="9">
                  <c:v>0</c:v>
                </c:pt>
                <c:pt idx="10">
                  <c:v>0</c:v>
                </c:pt>
                <c:pt idx="11">
                  <c:v>0</c:v>
                </c:pt>
                <c:pt idx="12">
                  <c:v>0</c:v>
                </c:pt>
              </c:numCache>
            </c:numRef>
          </c:yVal>
          <c:smooth val="0"/>
        </c:ser>
        <c:ser>
          <c:idx val="3"/>
          <c:order val="3"/>
          <c:tx>
            <c:strRef>
              <c:f>'[FX25-Packet.xlsx]Sheet1'!$E$1</c:f>
              <c:strCache>
                <c:ptCount val="1"/>
                <c:pt idx="0">
                  <c:v>FX.25 64</c:v>
                </c:pt>
              </c:strCache>
            </c:strRef>
          </c:tx>
          <c:marker>
            <c:symbol val="circle"/>
            <c:size val="7"/>
          </c:marker>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'[FX25-Packet.xlsx]Sheet1'!$E$2:$E$14</c:f>
              <c:numCache>
                <c:formatCode>0</c:formatCode>
                <c:ptCount val="13"/>
                <c:pt idx="0">
                  <c:v>69</c:v>
                </c:pt>
                <c:pt idx="1">
                  <c:v>69</c:v>
                </c:pt>
                <c:pt idx="2">
                  <c:v>69</c:v>
                </c:pt>
                <c:pt idx="3">
                  <c:v>69</c:v>
                </c:pt>
                <c:pt idx="4">
                  <c:v>69</c:v>
                </c:pt>
                <c:pt idx="5">
                  <c:v>69</c:v>
                </c:pt>
                <c:pt idx="6">
                  <c:v>69</c:v>
                </c:pt>
                <c:pt idx="7">
                  <c:v>64</c:v>
                </c:pt>
                <c:pt idx="8">
                  <c:v>0</c:v>
                </c:pt>
                <c:pt idx="9">
                  <c:v>0</c:v>
                </c:pt>
                <c:pt idx="10">
                  <c:v>0</c:v>
                </c:pt>
                <c:pt idx="11">
                  <c:v>0</c:v>
                </c:pt>
                <c:pt idx="12">
                  <c:v>0</c:v>
                </c:pt>
              </c:numCache>
            </c:numRef>
          </c:yVal>
          <c:smooth val="0"/>
        </c:ser>
        <c:dLbls>
          <c:showLegendKey val="0"/>
          <c:showVal val="0"/>
          <c:showCatName val="0"/>
          <c:showSerName val="0"/>
          <c:showPercent val="0"/>
          <c:showBubbleSize val="0"/>
        </c:dLbls>
        <c:axId val="85127552"/>
        <c:axId val="85129472"/>
      </c:scatterChart>
      <c:valAx>
        <c:axId val="85127552"/>
        <c:scaling>
          <c:logBase val="10"/>
          <c:orientation val="minMax"/>
          <c:max val="0.1"/>
        </c:scaling>
        <c:delete val="0"/>
        <c:axPos val="b"/>
        <c:majorGridlines/>
        <c:title>
          <c:tx>
            <c:rich>
              <a:bodyPr/>
              <a:lstStyle/>
              <a:p>
                <a:pPr>
                  <a:defRPr/>
                </a:pPr>
                <a:r>
                  <a:rPr lang="en-US"/>
                  <a:t>Bit Error Rate</a:t>
                </a:r>
              </a:p>
            </c:rich>
          </c:tx>
          <c:layout/>
          <c:overlay val="0"/>
        </c:title>
        <c:numFmt formatCode="0.E+00" sourceLinked="0"/>
        <c:majorTickMark val="out"/>
        <c:minorTickMark val="none"/>
        <c:tickLblPos val="nextTo"/>
        <c:crossAx val="85129472"/>
        <c:crosses val="autoZero"/>
        <c:crossBetween val="midCat"/>
      </c:valAx>
      <c:valAx>
        <c:axId val="85129472"/>
        <c:scaling>
          <c:orientation val="minMax"/>
          <c:max val="120"/>
          <c:min val="0"/>
        </c:scaling>
        <c:delete val="0"/>
        <c:axPos val="l"/>
        <c:majorGridlines/>
        <c:title>
          <c:tx>
            <c:rich>
              <a:bodyPr rot="-5400000" vert="horz"/>
              <a:lstStyle/>
              <a:p>
                <a:pPr>
                  <a:defRPr/>
                </a:pPr>
                <a:r>
                  <a:rPr lang="en-US"/>
                  <a:t>Application</a:t>
                </a:r>
                <a:r>
                  <a:rPr lang="en-US" baseline="0"/>
                  <a:t> T</a:t>
                </a:r>
                <a:r>
                  <a:rPr lang="en-US"/>
                  <a:t>hroughput, bytes / sec</a:t>
                </a:r>
              </a:p>
              <a:p>
                <a:pPr>
                  <a:defRPr/>
                </a:pPr>
                <a:endParaRPr lang="en-US"/>
              </a:p>
            </c:rich>
          </c:tx>
          <c:layout/>
          <c:overlay val="0"/>
        </c:title>
        <c:numFmt formatCode="0" sourceLinked="1"/>
        <c:majorTickMark val="out"/>
        <c:minorTickMark val="none"/>
        <c:tickLblPos val="nextTo"/>
        <c:crossAx val="85127552"/>
        <c:crosses val="autoZero"/>
        <c:crossBetween val="midCat"/>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DBC65E-5509-4242-B84E-BA9344259571}" type="datetimeFigureOut">
              <a:rPr lang="en-US" smtClean="0"/>
              <a:t>2/21/2021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9CC74B-D03B-420D-808B-C7148B11C959}" type="slidenum">
              <a:rPr lang="en-US" smtClean="0"/>
              <a:t>‹#›</a:t>
            </a:fld>
            <a:endParaRPr lang="en-US"/>
          </a:p>
        </p:txBody>
      </p:sp>
    </p:spTree>
    <p:extLst>
      <p:ext uri="{BB962C8B-B14F-4D97-AF65-F5344CB8AC3E}">
        <p14:creationId xmlns:p14="http://schemas.microsoft.com/office/powerpoint/2010/main" val="1916577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a:t>
            </a:fld>
            <a:endParaRPr lang="en-US"/>
          </a:p>
        </p:txBody>
      </p:sp>
    </p:spTree>
    <p:extLst>
      <p:ext uri="{BB962C8B-B14F-4D97-AF65-F5344CB8AC3E}">
        <p14:creationId xmlns:p14="http://schemas.microsoft.com/office/powerpoint/2010/main" val="2153244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lead to the “KISS” </a:t>
            </a:r>
            <a:r>
              <a:rPr lang="en-US" dirty="0" smtClean="0"/>
              <a:t>protocol</a:t>
            </a:r>
            <a:r>
              <a:rPr lang="en-US" baseline="0" dirty="0" smtClean="0"/>
              <a:t>, </a:t>
            </a:r>
            <a:r>
              <a:rPr lang="en-US" baseline="0" dirty="0" smtClean="0"/>
              <a:t>in 1986, which was better suited for talking to a computer application.   This was meant only as a temporary stop gap measure until something better could be devised.  We are still using it more than 30 years later.</a:t>
            </a:r>
          </a:p>
          <a:p>
            <a:endParaRPr lang="en-US" baseline="0" dirty="0" smtClean="0"/>
          </a:p>
          <a:p>
            <a:endParaRPr lang="en-US" baseline="0" dirty="0" smtClean="0"/>
          </a:p>
          <a:p>
            <a:r>
              <a:rPr lang="en-US" baseline="0" dirty="0" smtClean="0"/>
              <a:t>Most of the protocol handling is moved to the computer.  The TNC simply adds wraps the packet contents in HDLC.</a:t>
            </a:r>
          </a:p>
          <a:p>
            <a:endParaRPr lang="en-US" baseline="0" dirty="0" smtClean="0"/>
          </a:p>
          <a:p>
            <a:r>
              <a:rPr lang="en-US" baseline="0" dirty="0" smtClean="0"/>
              <a:t>Full featured TNCs have a KISS mode which allows an application to bypass the usual user interface and get closer to what actually goes over the radio</a:t>
            </a:r>
            <a:r>
              <a:rPr lang="en-US" baseline="0" dirty="0" smtClean="0"/>
              <a:t>.</a:t>
            </a:r>
          </a:p>
          <a:p>
            <a:endParaRPr lang="en-US" baseline="0" dirty="0" smtClean="0"/>
          </a:p>
          <a:p>
            <a:r>
              <a:rPr lang="en-US" baseline="0" dirty="0" smtClean="0"/>
              <a:t>There are also low end TNCs that only handle the KISS protocol.</a:t>
            </a:r>
            <a:endParaRPr lang="en-US" baseline="0" dirty="0" smtClean="0"/>
          </a:p>
          <a:p>
            <a:endParaRPr lang="en-US" baseline="0" dirty="0" smtClean="0"/>
          </a:p>
          <a:p>
            <a:r>
              <a:rPr lang="en-US" baseline="0" dirty="0" smtClean="0"/>
              <a:t>The protocol is too simple and doesn’t provide any information about the TNC status or what is happening on the radio channel.  For example an application might send a dozen packets to be transmitted.   There is no </a:t>
            </a:r>
            <a:r>
              <a:rPr lang="en-US" baseline="0" dirty="0" smtClean="0"/>
              <a:t>standard way </a:t>
            </a:r>
            <a:r>
              <a:rPr lang="en-US" baseline="0" dirty="0" smtClean="0"/>
              <a:t>for the application to know whether they have been transmitted, are still waiting on a busy channel, or whether some of them were discarded because the TNC ran out of memory.  Different people started filling in the gaps with different incompatible schemes.   </a:t>
            </a:r>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10</a:t>
            </a:fld>
            <a:endParaRPr lang="en-US"/>
          </a:p>
        </p:txBody>
      </p:sp>
    </p:spTree>
    <p:extLst>
      <p:ext uri="{BB962C8B-B14F-4D97-AF65-F5344CB8AC3E}">
        <p14:creationId xmlns:p14="http://schemas.microsoft.com/office/powerpoint/2010/main" val="43131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Packet</a:t>
            </a:r>
            <a:r>
              <a:rPr lang="en-US" baseline="0" dirty="0" smtClean="0"/>
              <a:t> Radio was hot stuff for a while into the early 1990s.  Everyone was churning out new TNC products.   After the Internet became generally available we lost interest in packet radio bulletin board systems.</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what do we do with all those TNCs no longer being used?  WB4APR came up with a scheme called APRS, for Automatic Packet Reporting System.  He liked to call it something like a tactical real time information source for local situational awareness. </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dirty="0" smtClean="0"/>
              <a:t>is not a general Introduction to APRS</a:t>
            </a:r>
            <a:r>
              <a:rPr lang="en-US" baseline="0" dirty="0" smtClean="0"/>
              <a:t> but I would like to emphasize it is far more tracking cars or a house saying, “I’m still where I was 2 minutes ago. I’m still where I was 2 minutes ago. I’m still where I was 2 minutes ago.”</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APRS has a lot of potential and </a:t>
            </a:r>
            <a:r>
              <a:rPr lang="en-US" baseline="0" dirty="0" smtClean="0"/>
              <a:t>most of us </a:t>
            </a:r>
            <a:r>
              <a:rPr lang="en-US" baseline="0" dirty="0" smtClean="0"/>
              <a:t>are using only a small part of it.</a:t>
            </a:r>
          </a:p>
          <a:p>
            <a:pPr marL="45720" indent="0">
              <a:buNone/>
            </a:pPr>
            <a:r>
              <a:rPr lang="en-US" baseline="0" dirty="0" smtClean="0"/>
              <a:t>  </a:t>
            </a:r>
          </a:p>
          <a:p>
            <a:r>
              <a:rPr lang="en-US" sz="1200" kern="1200" dirty="0" smtClean="0">
                <a:solidFill>
                  <a:schemeClr val="tx1"/>
                </a:solidFill>
                <a:effectLst/>
                <a:latin typeface="+mn-lt"/>
                <a:ea typeface="+mn-ea"/>
                <a:cs typeface="+mn-cs"/>
              </a:rPr>
              <a:t>If I dive into this we will be here for hours.  Let’s get back to our main topic</a:t>
            </a:r>
            <a:r>
              <a:rPr lang="en-US" sz="1200" kern="1200" baseline="0" dirty="0" smtClean="0">
                <a:solidFill>
                  <a:schemeClr val="tx1"/>
                </a:solidFill>
                <a:effectLst/>
                <a:latin typeface="+mn-lt"/>
                <a:ea typeface="+mn-ea"/>
                <a:cs typeface="+mn-cs"/>
              </a:rPr>
              <a:t> of replacing the traditional TNC with just software.</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11</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15 or 20 years ago this was the accepted way of doing things.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You would</a:t>
            </a:r>
            <a:r>
              <a:rPr lang="en-US" sz="1200" baseline="0" dirty="0" smtClean="0"/>
              <a:t> run some sort of application on your computer and </a:t>
            </a:r>
            <a:r>
              <a:rPr lang="en-US" sz="1200" baseline="0" dirty="0" smtClean="0"/>
              <a:t>spend $200 for </a:t>
            </a:r>
            <a:r>
              <a:rPr lang="en-US" sz="1200" baseline="0" dirty="0" smtClean="0"/>
              <a:t>a special box between your computer and radio.</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12</a:t>
            </a:fld>
            <a:endParaRPr lang="en-US"/>
          </a:p>
        </p:txBody>
      </p:sp>
    </p:spTree>
    <p:extLst>
      <p:ext uri="{BB962C8B-B14F-4D97-AF65-F5344CB8AC3E}">
        <p14:creationId xmlns:p14="http://schemas.microsoft.com/office/powerpoint/2010/main" val="131688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If</a:t>
            </a:r>
            <a:r>
              <a:rPr lang="en-US" baseline="0" dirty="0" smtClean="0"/>
              <a:t> you are already using a computer, there is no need for a separate TNC.</a:t>
            </a:r>
          </a:p>
          <a:p>
            <a:endParaRPr lang="en-US" baseline="0" dirty="0" smtClean="0"/>
          </a:p>
          <a:p>
            <a:r>
              <a:rPr lang="en-US" baseline="0" dirty="0" smtClean="0"/>
              <a:t>The TNC functionality can be handled by software running on the PC.</a:t>
            </a:r>
          </a:p>
          <a:p>
            <a:endParaRPr lang="en-US" baseline="0" dirty="0" smtClean="0"/>
          </a:p>
          <a:p>
            <a:r>
              <a:rPr lang="en-US" baseline="0" dirty="0" smtClean="0"/>
              <a:t>Cheaper, better results.   Easy upgrades – software update instead of buying new EPROMs.</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13</a:t>
            </a:fld>
            <a:endParaRPr lang="en-US"/>
          </a:p>
        </p:txBody>
      </p:sp>
    </p:spTree>
    <p:extLst>
      <p:ext uri="{BB962C8B-B14F-4D97-AF65-F5344CB8AC3E}">
        <p14:creationId xmlns:p14="http://schemas.microsoft.com/office/powerpoint/2010/main" val="378274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software TNC</a:t>
            </a:r>
            <a:r>
              <a:rPr lang="en-US" baseline="0" dirty="0" smtClean="0"/>
              <a:t> approach is very flexible.  You are no longer constrained by that serial port cable and a single radio interface.</a:t>
            </a:r>
          </a:p>
          <a:p>
            <a:endParaRPr lang="en-US" baseline="0" dirty="0" smtClean="0"/>
          </a:p>
          <a:p>
            <a:r>
              <a:rPr lang="en-US" baseline="0" dirty="0" smtClean="0"/>
              <a:t>You could have a software TNC running on a Raspberry Pi in your “shack” near your radios.  It can run digital repeaters on multiple frequencies at the same time.  It can be a router between different radio networks with user defined filters to limit what is allowed through.</a:t>
            </a:r>
          </a:p>
          <a:p>
            <a:endParaRPr lang="en-US" baseline="0" dirty="0" smtClean="0"/>
          </a:p>
          <a:p>
            <a:r>
              <a:rPr lang="en-US" baseline="0" dirty="0" smtClean="0"/>
              <a:t>It can also be connected to a weather station, and send telemetry data.</a:t>
            </a:r>
          </a:p>
          <a:p>
            <a:endParaRPr lang="en-US" baseline="0" dirty="0" smtClean="0"/>
          </a:p>
          <a:p>
            <a:r>
              <a:rPr lang="en-US" baseline="0" dirty="0" smtClean="0"/>
              <a:t>At the same time, it can be an Internet Gateway, connecting your local radio network to others around the world over the Internet.</a:t>
            </a:r>
          </a:p>
          <a:p>
            <a:endParaRPr lang="en-US" baseline="0" dirty="0" smtClean="0"/>
          </a:p>
          <a:p>
            <a:r>
              <a:rPr lang="en-US" baseline="0" dirty="0" smtClean="0"/>
              <a:t>Multiple applications can be using it in place of a traditional TNC at the same time.</a:t>
            </a:r>
          </a:p>
          <a:p>
            <a:endParaRPr lang="en-US" baseline="0" dirty="0" smtClean="0"/>
          </a:p>
          <a:p>
            <a:r>
              <a:rPr lang="en-US" baseline="0" dirty="0" smtClean="0"/>
              <a:t>On a nice summer day, you could be relaxing next to the swimming pool with your laptop or tablet instead of being in your basement.  The application you are running connects to the TNC software using </a:t>
            </a:r>
            <a:r>
              <a:rPr lang="en-US" baseline="0" dirty="0" err="1" smtClean="0"/>
              <a:t>WiFi</a:t>
            </a:r>
            <a:r>
              <a:rPr lang="en-US" baseline="0" dirty="0" smtClean="0"/>
              <a:t> or </a:t>
            </a:r>
            <a:r>
              <a:rPr lang="en-US" baseline="0" dirty="0" err="1" smtClean="0"/>
              <a:t>BlueTooth</a:t>
            </a:r>
            <a:r>
              <a:rPr lang="en-US" baseline="0"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14</a:t>
            </a:fld>
            <a:endParaRPr lang="en-US"/>
          </a:p>
        </p:txBody>
      </p:sp>
    </p:spTree>
    <p:extLst>
      <p:ext uri="{BB962C8B-B14F-4D97-AF65-F5344CB8AC3E}">
        <p14:creationId xmlns:p14="http://schemas.microsoft.com/office/powerpoint/2010/main" val="3782743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Adlib </a:t>
            </a:r>
            <a:r>
              <a:rPr lang="en-US" baseline="0" dirty="0" smtClean="0"/>
              <a:t>…</a:t>
            </a:r>
          </a:p>
          <a:p>
            <a:endParaRPr lang="en-US" dirty="0" smtClean="0"/>
          </a:p>
          <a:p>
            <a:r>
              <a:rPr lang="en-US" dirty="0" smtClean="0"/>
              <a:t>Runs on these operating systems…</a:t>
            </a:r>
          </a:p>
          <a:p>
            <a:endParaRPr lang="en-US" dirty="0" smtClean="0"/>
          </a:p>
          <a:p>
            <a:r>
              <a:rPr lang="en-US" dirty="0" smtClean="0"/>
              <a:t>Provides</a:t>
            </a:r>
            <a:r>
              <a:rPr lang="en-US" baseline="0" dirty="0" smtClean="0"/>
              <a:t> these functions without additional applications…</a:t>
            </a:r>
          </a:p>
          <a:p>
            <a:endParaRPr lang="en-US" baseline="0" dirty="0" smtClean="0"/>
          </a:p>
          <a:p>
            <a:r>
              <a:rPr lang="en-US" baseline="0" dirty="0" smtClean="0"/>
              <a:t>Dire Wolf can be used with any application designed for use with an old fashioned TNC.</a:t>
            </a:r>
          </a:p>
          <a:p>
            <a:endParaRPr lang="en-US" baseline="0" dirty="0" smtClean="0"/>
          </a:p>
          <a:p>
            <a:r>
              <a:rPr lang="en-US" baseline="0" dirty="0" smtClean="0"/>
              <a:t>APRSIS32, YAAC, and </a:t>
            </a:r>
            <a:r>
              <a:rPr lang="en-US" baseline="0" dirty="0" err="1" smtClean="0"/>
              <a:t>Xastir</a:t>
            </a:r>
            <a:r>
              <a:rPr lang="en-US" baseline="0" dirty="0" smtClean="0"/>
              <a:t> are popular APRS applications which display icons on a map.</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SARTrack</a:t>
            </a:r>
            <a:r>
              <a:rPr lang="en-US" baseline="0" dirty="0" smtClean="0"/>
              <a:t> looks similar but was specifically designed for Search and Rescue.</a:t>
            </a:r>
          </a:p>
          <a:p>
            <a:endParaRPr lang="en-US" baseline="0" dirty="0" smtClean="0"/>
          </a:p>
          <a:p>
            <a:r>
              <a:rPr lang="en-US" baseline="0" dirty="0" smtClean="0"/>
              <a:t>(Note:  It’s time to stop mentioning UI-View32.  The author became a silent key in 2004 and left instructions to destroy the source code.  It is frozen at that point and I’ve seen mention that it has problems with anything newer than Windows XP.)</a:t>
            </a:r>
          </a:p>
          <a:p>
            <a:endParaRPr lang="en-US" baseline="0" dirty="0" smtClean="0"/>
          </a:p>
          <a:p>
            <a:r>
              <a:rPr lang="en-US" baseline="0" dirty="0" smtClean="0"/>
              <a:t>APRS-TW is specifically for watching telemetry.  You can do things such as setting alarms when values cross thresholds.</a:t>
            </a:r>
          </a:p>
          <a:p>
            <a:endParaRPr lang="en-US" baseline="0" dirty="0" smtClean="0"/>
          </a:p>
          <a:p>
            <a:r>
              <a:rPr lang="en-US" baseline="0" dirty="0" smtClean="0"/>
              <a:t>UISS is for contacting the International Space Station.</a:t>
            </a:r>
          </a:p>
          <a:p>
            <a:endParaRPr lang="en-US" baseline="0" dirty="0" smtClean="0"/>
          </a:p>
          <a:p>
            <a:r>
              <a:rPr lang="en-US" baseline="0" dirty="0" smtClean="0"/>
              <a:t>Linux AX25 is a collection of applications which allow you to run TCP/IP over ham radio.</a:t>
            </a:r>
          </a:p>
          <a:p>
            <a:endParaRPr lang="en-US" baseline="0" dirty="0" smtClean="0"/>
          </a:p>
          <a:p>
            <a:endParaRPr lang="en-US" baseline="0" dirty="0" smtClean="0"/>
          </a:p>
          <a:p>
            <a:r>
              <a:rPr lang="en-US" baseline="0" dirty="0" err="1" smtClean="0"/>
              <a:t>WinLink</a:t>
            </a:r>
            <a:r>
              <a:rPr lang="en-US" baseline="0" dirty="0" smtClean="0"/>
              <a:t> Express (formerly RMS Express) and Outpost PM are messaging applications used by emergency communications groups.</a:t>
            </a:r>
          </a:p>
          <a:p>
            <a:endParaRPr lang="en-US" baseline="0" dirty="0" smtClean="0"/>
          </a:p>
          <a:p>
            <a:r>
              <a:rPr lang="en-US" baseline="0" dirty="0" err="1" smtClean="0"/>
              <a:t>Linpac</a:t>
            </a:r>
            <a:r>
              <a:rPr lang="en-US" baseline="0" dirty="0" smtClean="0"/>
              <a:t> is short for Linux Packet.</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15</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probably wondering where the name came from.</a:t>
            </a:r>
            <a:endParaRPr lang="en-US" dirty="0" smtClean="0"/>
          </a:p>
          <a:p>
            <a:r>
              <a:rPr lang="en-US" dirty="0" smtClean="0"/>
              <a:t>Something like “soft</a:t>
            </a:r>
            <a:r>
              <a:rPr lang="en-US" baseline="0" dirty="0" smtClean="0"/>
              <a:t> TNC” would too generic and boring</a:t>
            </a:r>
            <a:r>
              <a:rPr lang="en-US" baseline="0" dirty="0" smtClean="0"/>
              <a:t>.  </a:t>
            </a:r>
          </a:p>
          <a:p>
            <a:r>
              <a:rPr lang="en-US" baseline="0" dirty="0" smtClean="0"/>
              <a:t>I wanted something distinctive and memorable.</a:t>
            </a:r>
            <a:endParaRPr lang="en-US" baseline="0" dirty="0" smtClean="0"/>
          </a:p>
          <a:p>
            <a:r>
              <a:rPr lang="en-US" baseline="0" dirty="0" smtClean="0"/>
              <a:t>I </a:t>
            </a:r>
            <a:r>
              <a:rPr lang="en-US" baseline="0" dirty="0" smtClean="0"/>
              <a:t>started juggling words </a:t>
            </a:r>
            <a:r>
              <a:rPr lang="en-US" baseline="0" dirty="0" smtClean="0"/>
              <a:t>that describe it </a:t>
            </a:r>
            <a:r>
              <a:rPr lang="en-US" baseline="0" dirty="0" smtClean="0"/>
              <a:t>and came up with this.</a:t>
            </a:r>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16</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block diagram of the Dire Wolf functionality.</a:t>
            </a:r>
          </a:p>
          <a:p>
            <a:endParaRPr lang="en-US" dirty="0" smtClean="0"/>
          </a:p>
          <a:p>
            <a:r>
              <a:rPr lang="en-US" dirty="0" smtClean="0"/>
              <a:t>Don’t try to read all the little boxes.  We will be visiting </a:t>
            </a:r>
            <a:r>
              <a:rPr lang="en-US" dirty="0" smtClean="0"/>
              <a:t>some </a:t>
            </a:r>
            <a:r>
              <a:rPr lang="en-US" dirty="0" smtClean="0"/>
              <a:t>of them separately.</a:t>
            </a:r>
          </a:p>
          <a:p>
            <a:endParaRPr lang="en-US" dirty="0" smtClean="0"/>
          </a:p>
          <a:p>
            <a:r>
              <a:rPr lang="en-US" dirty="0" smtClean="0"/>
              <a:t>The key </a:t>
            </a:r>
            <a:r>
              <a:rPr lang="en-US" dirty="0" smtClean="0"/>
              <a:t>point to notice </a:t>
            </a:r>
            <a:r>
              <a:rPr lang="en-US" dirty="0" smtClean="0"/>
              <a:t>here </a:t>
            </a:r>
            <a:r>
              <a:rPr lang="en-US" dirty="0" smtClean="0"/>
              <a:t>is the layering.</a:t>
            </a:r>
            <a:r>
              <a:rPr lang="en-US" baseline="0" dirty="0" smtClean="0"/>
              <a:t> </a:t>
            </a:r>
            <a:r>
              <a:rPr lang="en-US" sz="1200" kern="1200" dirty="0" smtClean="0">
                <a:solidFill>
                  <a:schemeClr val="tx1"/>
                </a:solidFill>
                <a:effectLst/>
                <a:latin typeface="+mn-lt"/>
                <a:ea typeface="+mn-ea"/>
                <a:cs typeface="+mn-cs"/>
              </a:rPr>
              <a:t>We start with the radios at the bottom.</a:t>
            </a:r>
          </a:p>
          <a:p>
            <a:endParaRPr lang="en-US" baseline="0" dirty="0" smtClean="0"/>
          </a:p>
          <a:p>
            <a:r>
              <a:rPr lang="en-US" baseline="0" dirty="0" smtClean="0"/>
              <a:t>Above that are modems and other ways of sending information over the radio.</a:t>
            </a:r>
          </a:p>
          <a:p>
            <a:endParaRPr lang="en-US" baseline="0" dirty="0" smtClean="0"/>
          </a:p>
          <a:p>
            <a:r>
              <a:rPr lang="en-US" baseline="0" dirty="0" smtClean="0"/>
              <a:t>Above that are different ways to produce or consume data going over the radio.</a:t>
            </a:r>
          </a:p>
          <a:p>
            <a:endParaRPr lang="en-US" baseline="0" dirty="0" smtClean="0"/>
          </a:p>
          <a:p>
            <a:r>
              <a:rPr lang="en-US" dirty="0" smtClean="0"/>
              <a:t>Finally</a:t>
            </a:r>
            <a:r>
              <a:rPr lang="en-US" baseline="0" dirty="0" smtClean="0"/>
              <a:t> along the top, we have other external interfaces such as GPS receivers, weather stations, the Internet, and other local applications.</a:t>
            </a:r>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17</a:t>
            </a:fld>
            <a:endParaRPr lang="en-US"/>
          </a:p>
        </p:txBody>
      </p:sp>
    </p:spTree>
    <p:extLst>
      <p:ext uri="{BB962C8B-B14F-4D97-AF65-F5344CB8AC3E}">
        <p14:creationId xmlns:p14="http://schemas.microsoft.com/office/powerpoint/2010/main" val="4285303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at the bottom</a:t>
            </a:r>
            <a:r>
              <a:rPr lang="en-US" baseline="0" dirty="0" smtClean="0"/>
              <a:t> of the block diagram, this is what connects to your radio.</a:t>
            </a:r>
          </a:p>
          <a:p>
            <a:endParaRPr lang="en-US" baseline="0" dirty="0" smtClean="0"/>
          </a:p>
          <a:p>
            <a:r>
              <a:rPr lang="en-US" baseline="0" dirty="0" smtClean="0"/>
              <a:t>The interface to the radio is just audio in, audio out, and some sort of PTT control</a:t>
            </a:r>
            <a:r>
              <a:rPr lang="en-US" baseline="0" dirty="0" smtClean="0"/>
              <a:t>.  This is exactly the same that you would use for modes like PSK-31 or FT-8.</a:t>
            </a:r>
            <a:endParaRPr lang="en-US" baseline="0" dirty="0" smtClean="0"/>
          </a:p>
          <a:p>
            <a:endParaRPr lang="en-US" baseline="0" dirty="0" smtClean="0"/>
          </a:p>
          <a:p>
            <a:r>
              <a:rPr lang="en-US" baseline="0" dirty="0" smtClean="0"/>
              <a:t>All of these devices look much different but they all do the same thing.</a:t>
            </a:r>
          </a:p>
          <a:p>
            <a:endParaRPr lang="en-US" baseline="0" dirty="0" smtClean="0"/>
          </a:p>
          <a:p>
            <a:r>
              <a:rPr lang="en-US" baseline="0" dirty="0" smtClean="0"/>
              <a:t>The early computers did not have audio built into the motherboard so you needed a separate “sound card” as shown in the upper left. </a:t>
            </a:r>
          </a:p>
          <a:p>
            <a:endParaRPr lang="en-US" baseline="0" dirty="0" smtClean="0"/>
          </a:p>
          <a:p>
            <a:r>
              <a:rPr lang="en-US" baseline="0" dirty="0" smtClean="0"/>
              <a:t>Below that is a USB audio adapter that runs in the 5 to 10 dollar range.  It has audio output for headphones and audio input for a microphone. </a:t>
            </a:r>
            <a:r>
              <a:rPr lang="en-US" baseline="0" dirty="0" smtClean="0"/>
              <a:t>If </a:t>
            </a:r>
            <a:r>
              <a:rPr lang="en-US" baseline="0" dirty="0" smtClean="0"/>
              <a:t>you look closely you will see a couple wires sticking out.   The </a:t>
            </a:r>
            <a:r>
              <a:rPr lang="en-US" baseline="0" dirty="0" smtClean="0"/>
              <a:t>C-Media chips </a:t>
            </a:r>
            <a:r>
              <a:rPr lang="en-US" baseline="0" dirty="0" smtClean="0"/>
              <a:t>have extra general purpose digital I/O pins available.  These are sometimes used for pushbuttons or LED indicators.   We can use one of the pins for our push-to-talk control.</a:t>
            </a:r>
          </a:p>
          <a:p>
            <a:endParaRPr lang="en-US" baseline="0" dirty="0" smtClean="0"/>
          </a:p>
          <a:p>
            <a:r>
              <a:rPr lang="en-US" baseline="0" dirty="0" smtClean="0"/>
              <a:t>This is a very tidy solution because it can all be done with a  single USB port.  There are at least </a:t>
            </a:r>
            <a:r>
              <a:rPr lang="en-US" baseline="0" dirty="0" smtClean="0"/>
              <a:t>4 different </a:t>
            </a:r>
            <a:r>
              <a:rPr lang="en-US" baseline="0" dirty="0" smtClean="0"/>
              <a:t>products available that use this approach and many homebrew plans.</a:t>
            </a:r>
          </a:p>
          <a:p>
            <a:endParaRPr lang="en-US" baseline="0" dirty="0" smtClean="0"/>
          </a:p>
          <a:p>
            <a:r>
              <a:rPr lang="en-US" baseline="0" dirty="0" smtClean="0"/>
              <a:t>The </a:t>
            </a:r>
            <a:r>
              <a:rPr lang="en-US" baseline="0" dirty="0" err="1" smtClean="0"/>
              <a:t>SignaLink</a:t>
            </a:r>
            <a:r>
              <a:rPr lang="en-US" baseline="0" dirty="0" smtClean="0"/>
              <a:t> USB is an overgrown version of the USB audio adapter.  It also has audio isolation transformers and a relay to break up the ground between the radio and computer.   It also a VOX circuit that turns on the transmitter when transmit audio is present.</a:t>
            </a:r>
          </a:p>
          <a:p>
            <a:endParaRPr lang="en-US" baseline="0" dirty="0" smtClean="0"/>
          </a:p>
          <a:p>
            <a:r>
              <a:rPr lang="en-US" baseline="0" dirty="0" smtClean="0"/>
              <a:t>Finally, in the lower right we have a Raspberry Pi with the UDRC audio board on top.  </a:t>
            </a:r>
            <a:endParaRPr lang="en-US" baseline="0" dirty="0" smtClean="0"/>
          </a:p>
          <a:p>
            <a:endParaRPr lang="en-US" baseline="0" dirty="0" smtClean="0"/>
          </a:p>
          <a:p>
            <a:r>
              <a:rPr lang="en-US" baseline="0" dirty="0" smtClean="0"/>
              <a:t>The round 6 pin connector matches the “data” connector found on many </a:t>
            </a:r>
            <a:r>
              <a:rPr lang="en-US" baseline="0" dirty="0" smtClean="0"/>
              <a:t>transceivers to make cabling easy.</a:t>
            </a:r>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Don’t read out loud:</a:t>
            </a:r>
          </a:p>
          <a:p>
            <a:r>
              <a:rPr lang="en-US" baseline="0" dirty="0" smtClean="0"/>
              <a:t>Why the block diagram on the right?  My thinking was that it shows where we have zoomed in on the larger picture.  Is this helpful or distracting?</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18</a:t>
            </a:fld>
            <a:endParaRPr lang="en-US"/>
          </a:p>
        </p:txBody>
      </p:sp>
    </p:spTree>
    <p:extLst>
      <p:ext uri="{BB962C8B-B14F-4D97-AF65-F5344CB8AC3E}">
        <p14:creationId xmlns:p14="http://schemas.microsoft.com/office/powerpoint/2010/main" val="1167075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about $20 you can get a little gadget that receives from 500 kHz up to 1.7 GHz.  Just add a computer, and the right software, and you have a very versatile receiver.</a:t>
            </a:r>
          </a:p>
          <a:p>
            <a:endParaRPr lang="en-US" baseline="0" dirty="0" smtClean="0"/>
          </a:p>
          <a:p>
            <a:r>
              <a:rPr lang="en-US" baseline="0" dirty="0" smtClean="0"/>
              <a:t>Dire Wolf can take audio from various SDR applications in different ways.</a:t>
            </a:r>
          </a:p>
          <a:p>
            <a:endParaRPr lang="en-US" baseline="0" dirty="0" smtClean="0"/>
          </a:p>
          <a:p>
            <a:r>
              <a:rPr lang="en-US" dirty="0" smtClean="0"/>
              <a:t>A</a:t>
            </a:r>
            <a:r>
              <a:rPr lang="en-US" baseline="0" dirty="0" smtClean="0"/>
              <a:t> simple FM receiver, with no graphical user interface, called </a:t>
            </a:r>
            <a:r>
              <a:rPr lang="en-US" baseline="0" dirty="0" err="1" smtClean="0"/>
              <a:t>rtl_fm</a:t>
            </a:r>
            <a:r>
              <a:rPr lang="en-US" baseline="0" dirty="0" smtClean="0"/>
              <a:t>, produces audio thru </a:t>
            </a:r>
            <a:r>
              <a:rPr lang="en-US" baseline="0" dirty="0" err="1" smtClean="0"/>
              <a:t>stdout</a:t>
            </a:r>
            <a:r>
              <a:rPr lang="en-US" baseline="0" dirty="0" smtClean="0"/>
              <a:t>.  In this case we can pipe it in thru </a:t>
            </a:r>
            <a:r>
              <a:rPr lang="en-US" baseline="0" dirty="0" err="1" smtClean="0"/>
              <a:t>stdin</a:t>
            </a:r>
            <a:r>
              <a:rPr lang="en-US" baseline="0" dirty="0" smtClean="0"/>
              <a:t> represented by the dash at the end of the line.</a:t>
            </a:r>
          </a:p>
          <a:p>
            <a:endParaRPr lang="en-US" baseline="0" dirty="0" smtClean="0"/>
          </a:p>
          <a:p>
            <a:r>
              <a:rPr lang="en-US" baseline="0" dirty="0" err="1" smtClean="0"/>
              <a:t>gqrx</a:t>
            </a:r>
            <a:r>
              <a:rPr lang="en-US" baseline="0" dirty="0" smtClean="0"/>
              <a:t> has a provision to send digital audio by UDP.  Dire Wolf can be configured to listen for audio over a UDP port.</a:t>
            </a:r>
          </a:p>
          <a:p>
            <a:endParaRPr lang="en-US" baseline="0" dirty="0" smtClean="0"/>
          </a:p>
          <a:p>
            <a:r>
              <a:rPr lang="en-US" baseline="0" dirty="0" smtClean="0"/>
              <a:t>The last time I looked at SDR#, it had no special provision for sending received audio into another application for processing.  In this case, we can use a virtual audio cable to route audio from one application into another.</a:t>
            </a:r>
          </a:p>
          <a:p>
            <a:endParaRPr lang="en-US" baseline="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19</a:t>
            </a:fld>
            <a:endParaRPr lang="en-US"/>
          </a:p>
        </p:txBody>
      </p:sp>
    </p:spTree>
    <p:extLst>
      <p:ext uri="{BB962C8B-B14F-4D97-AF65-F5344CB8AC3E}">
        <p14:creationId xmlns:p14="http://schemas.microsoft.com/office/powerpoint/2010/main" val="49984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do a web search for an introduction</a:t>
            </a:r>
            <a:r>
              <a:rPr lang="en-US" baseline="0" dirty="0" smtClean="0"/>
              <a:t> to APRS or Packet Radio, you will find a lot of information.  </a:t>
            </a:r>
          </a:p>
          <a:p>
            <a:endParaRPr lang="en-US" baseline="0" dirty="0" smtClean="0"/>
          </a:p>
          <a:p>
            <a:r>
              <a:rPr lang="en-US" baseline="0" dirty="0" smtClean="0"/>
              <a:t>Most of it is outdated.</a:t>
            </a:r>
          </a:p>
          <a:p>
            <a:endParaRPr lang="en-US" baseline="0" dirty="0" smtClean="0"/>
          </a:p>
          <a:p>
            <a:r>
              <a:rPr lang="en-US" dirty="0" smtClean="0"/>
              <a:t>Most</a:t>
            </a:r>
            <a:r>
              <a:rPr lang="en-US" baseline="0" dirty="0" smtClean="0"/>
              <a:t> </a:t>
            </a:r>
            <a:r>
              <a:rPr lang="en-US" baseline="0" dirty="0" smtClean="0"/>
              <a:t>of the “how to get started” guides tell you to spend a couple hundred $ on a device from the </a:t>
            </a:r>
            <a:r>
              <a:rPr lang="en-US" baseline="0" dirty="0" smtClean="0"/>
              <a:t>1980’s and use software that was obsolete long ago.   </a:t>
            </a:r>
            <a:r>
              <a:rPr lang="en-US" baseline="0" dirty="0" smtClean="0"/>
              <a:t>The </a:t>
            </a:r>
            <a:r>
              <a:rPr lang="en-US" baseline="0" dirty="0" smtClean="0"/>
              <a:t>start up cost </a:t>
            </a:r>
            <a:r>
              <a:rPr lang="en-US" baseline="0" dirty="0" smtClean="0"/>
              <a:t>barrier scares most </a:t>
            </a:r>
            <a:r>
              <a:rPr lang="en-US" baseline="0" dirty="0" smtClean="0"/>
              <a:t>people away </a:t>
            </a:r>
            <a:r>
              <a:rPr lang="en-US" baseline="0" dirty="0" smtClean="0"/>
              <a:t>from trying something new.  Others might spend their money foolishly </a:t>
            </a:r>
            <a:r>
              <a:rPr lang="en-US" baseline="0" dirty="0" smtClean="0"/>
              <a:t>before they know about what is available and the trade offs.</a:t>
            </a:r>
            <a:endParaRPr lang="en-US" baseline="0" dirty="0" smtClean="0"/>
          </a:p>
          <a:p>
            <a:endParaRPr lang="en-US" baseline="0" dirty="0" smtClean="0"/>
          </a:p>
          <a:p>
            <a:r>
              <a:rPr lang="en-US" baseline="0" dirty="0" smtClean="0"/>
              <a:t>Tonight I will be talking a little bit about the history of the Packet Radio TNC and why it’s no longer needed in most cases.  You can do the same thing better and cheaper by using free open source software.</a:t>
            </a:r>
          </a:p>
          <a:p>
            <a:endParaRPr lang="en-US" baseline="0" dirty="0" smtClean="0"/>
          </a:p>
          <a:p>
            <a:r>
              <a:rPr lang="en-US" baseline="0" dirty="0" smtClean="0"/>
              <a:t>Ham radio transceivers are designed for voice use not modems to send data.  </a:t>
            </a:r>
            <a:r>
              <a:rPr lang="en-US" baseline="0" dirty="0" smtClean="0"/>
              <a:t>FM radios </a:t>
            </a:r>
            <a:r>
              <a:rPr lang="en-US" baseline="0" dirty="0" smtClean="0"/>
              <a:t>distort the signals, making it harder for the modems to perform well.  I will discuss how the signals are </a:t>
            </a:r>
            <a:r>
              <a:rPr lang="en-US" baseline="0" dirty="0" smtClean="0"/>
              <a:t>intentionally distorted </a:t>
            </a:r>
            <a:r>
              <a:rPr lang="en-US" baseline="0" dirty="0" smtClean="0"/>
              <a:t>and one technique to compensate for this distortion.</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interesting</a:t>
            </a:r>
            <a:r>
              <a:rPr lang="en-US" baseline="0" dirty="0" smtClean="0"/>
              <a:t> to note that the </a:t>
            </a:r>
            <a:r>
              <a:rPr lang="en-US" dirty="0" smtClean="0"/>
              <a:t>he AX.25 protocol standard says absolutely nothing about modems.</a:t>
            </a:r>
          </a:p>
          <a:p>
            <a:endParaRPr lang="en-US" dirty="0" smtClean="0"/>
          </a:p>
          <a:p>
            <a:r>
              <a:rPr lang="en-US" dirty="0" smtClean="0"/>
              <a:t>According</a:t>
            </a:r>
            <a:r>
              <a:rPr lang="en-US" baseline="0" dirty="0" smtClean="0"/>
              <a:t> to one of the early Canadian packet radio pioneers, they happened to get a big pile of old Bell 202 modems for 75 cents each.  It was a quick and dirty  TEMPORARY  way to get something up and running.</a:t>
            </a:r>
          </a:p>
          <a:p>
            <a:endParaRPr lang="en-US" baseline="0" dirty="0" smtClean="0"/>
          </a:p>
          <a:p>
            <a:r>
              <a:rPr lang="en-US" baseline="0" dirty="0" smtClean="0"/>
              <a:t>Everyone kept saying it would soon be replaced by something better but here we are, 40 years later, and it is still the most commonly used.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20</a:t>
            </a:fld>
            <a:endParaRPr lang="en-US"/>
          </a:p>
        </p:txBody>
      </p:sp>
    </p:spTree>
    <p:extLst>
      <p:ext uri="{BB962C8B-B14F-4D97-AF65-F5344CB8AC3E}">
        <p14:creationId xmlns:p14="http://schemas.microsoft.com/office/powerpoint/2010/main" val="1808738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p>
          <a:p>
            <a:r>
              <a:rPr lang="en-US" sz="1200" baseline="0" dirty="0" smtClean="0"/>
              <a:t>In the late 1980s there were several different designs to send 9600 bits per second.</a:t>
            </a:r>
            <a:endParaRPr lang="en-US" sz="1200" baseline="0" dirty="0" smtClean="0"/>
          </a:p>
          <a:p>
            <a:endParaRPr lang="en-US" sz="1200" baseline="0" dirty="0" smtClean="0"/>
          </a:p>
          <a:p>
            <a:r>
              <a:rPr lang="en-US" sz="1200" baseline="0" dirty="0" smtClean="0"/>
              <a:t>I wouldn’t call them “modems” because they just shoved the digital signal into the transmitter resulting in Frequency Shift Keying of the RF signal.</a:t>
            </a:r>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important thing to remember is that this </a:t>
            </a:r>
            <a:r>
              <a:rPr lang="en-US" sz="1200" dirty="0" smtClean="0"/>
              <a:t>will not work with the microphone and speaker connectors because the audio passband is too narrow and not flat.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a:t>
            </a:r>
            <a:r>
              <a:rPr lang="en-US" sz="1200" baseline="0" dirty="0" smtClean="0"/>
              <a:t> is necessary to bypass the audio filtering to get wider flatter audio passband.  The older literature referred to making a connection directly to the discriminator.  In more recent times, there is often a connector available for external modems.  </a:t>
            </a:r>
            <a:endParaRPr lang="en-US" sz="1200" dirty="0" smtClean="0"/>
          </a:p>
          <a:p>
            <a:endParaRPr lang="en-US" sz="1200" baseline="0" dirty="0" smtClean="0"/>
          </a:p>
          <a:p>
            <a:r>
              <a:rPr lang="en-US" sz="1200" dirty="0" smtClean="0"/>
              <a:t>The</a:t>
            </a:r>
            <a:r>
              <a:rPr lang="en-US" sz="1200" baseline="0" dirty="0" smtClean="0"/>
              <a:t> big 3 </a:t>
            </a:r>
            <a:r>
              <a:rPr lang="en-US" sz="1200" baseline="0" dirty="0" smtClean="0"/>
              <a:t>Japanese ham </a:t>
            </a:r>
            <a:r>
              <a:rPr lang="en-US" sz="1200" baseline="0" dirty="0" smtClean="0"/>
              <a:t>radio manufacturers (Kenwood, </a:t>
            </a:r>
            <a:r>
              <a:rPr lang="en-US" sz="1200" baseline="0" dirty="0" err="1" smtClean="0"/>
              <a:t>Icom</a:t>
            </a:r>
            <a:r>
              <a:rPr lang="en-US" sz="1200" baseline="0" dirty="0" smtClean="0"/>
              <a:t>, Yaesu) standardized on the same 6 pin mini DIN connector.   </a:t>
            </a:r>
            <a:r>
              <a:rPr lang="en-US" sz="1200" baseline="0" dirty="0" err="1" smtClean="0"/>
              <a:t>Alinco</a:t>
            </a:r>
            <a:r>
              <a:rPr lang="en-US" sz="1200" baseline="0" dirty="0" smtClean="0"/>
              <a:t> has the same functionality but a different connector.</a:t>
            </a:r>
            <a:endParaRPr lang="en-US" sz="1200" dirty="0" smtClean="0"/>
          </a:p>
          <a:p>
            <a:endParaRPr lang="en-US" sz="1200" dirty="0" smtClean="0"/>
          </a:p>
          <a:p>
            <a:r>
              <a:rPr lang="en-US" sz="1200" dirty="0" smtClean="0"/>
              <a:t>The</a:t>
            </a:r>
            <a:r>
              <a:rPr lang="en-US" sz="1200" baseline="0" dirty="0" smtClean="0"/>
              <a:t> 9600 pin comes right from the discriminator without de-emphasis.  This has enough </a:t>
            </a:r>
            <a:r>
              <a:rPr lang="en-US" sz="1200" baseline="0" dirty="0" smtClean="0"/>
              <a:t>bandwidth </a:t>
            </a:r>
            <a:r>
              <a:rPr lang="en-US" sz="1200" baseline="0" dirty="0" smtClean="0"/>
              <a:t>for 9600 baud data.</a:t>
            </a:r>
          </a:p>
          <a:p>
            <a:endParaRPr lang="en-US" sz="1200" baseline="0" dirty="0" smtClean="0"/>
          </a:p>
          <a:p>
            <a:r>
              <a:rPr lang="en-US" sz="1200" baseline="0" dirty="0" smtClean="0"/>
              <a:t>The “data in” pin bypasses the </a:t>
            </a:r>
            <a:r>
              <a:rPr lang="en-US" sz="1200" baseline="0" dirty="0" smtClean="0"/>
              <a:t>normal microphone audio filtering and </a:t>
            </a:r>
            <a:r>
              <a:rPr lang="en-US" sz="1200" baseline="0" dirty="0" smtClean="0"/>
              <a:t>goes right into the modulator.</a:t>
            </a:r>
          </a:p>
          <a:p>
            <a:endParaRPr lang="en-US" sz="1200" baseline="0" dirty="0" smtClean="0"/>
          </a:p>
          <a:p>
            <a:endParaRPr lang="en-US" sz="120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21</a:t>
            </a:fld>
            <a:endParaRPr lang="en-US"/>
          </a:p>
        </p:txBody>
      </p:sp>
    </p:spTree>
    <p:extLst>
      <p:ext uri="{BB962C8B-B14F-4D97-AF65-F5344CB8AC3E}">
        <p14:creationId xmlns:p14="http://schemas.microsoft.com/office/powerpoint/2010/main" val="2955203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 Wolf also has the ability to encode</a:t>
            </a:r>
            <a:r>
              <a:rPr lang="en-US" baseline="0" dirty="0" smtClean="0"/>
              <a:t> and decode DTMF, commonly known as “Touch Tones.”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Internally they are stored in the same format as AX.25 packets so applications can send and receive touch tone sequences.</a:t>
            </a:r>
          </a:p>
          <a:p>
            <a:endParaRPr lang="en-US" baseline="0" dirty="0" smtClean="0"/>
          </a:p>
          <a:p>
            <a:endParaRPr lang="en-US" baseline="0" dirty="0" smtClean="0"/>
          </a:p>
          <a:p>
            <a:r>
              <a:rPr lang="en-US" baseline="0" dirty="0" smtClean="0"/>
              <a:t>Optional more details:</a:t>
            </a:r>
          </a:p>
          <a:p>
            <a:endParaRPr lang="en-US" baseline="0" dirty="0" smtClean="0"/>
          </a:p>
          <a:p>
            <a:r>
              <a:rPr lang="en-US" baseline="0" dirty="0" smtClean="0"/>
              <a:t>In the receive direction, tone sequences terminated by the # key are converted to the same internal format as </a:t>
            </a:r>
            <a:r>
              <a:rPr lang="en-US" baseline="0" dirty="0" smtClean="0"/>
              <a:t>normal packets.  They are identified by DTMF in the source field and information part beginning with lower case t.</a:t>
            </a:r>
            <a:endParaRPr lang="en-US" baseline="0" dirty="0" smtClean="0"/>
          </a:p>
          <a:p>
            <a:endParaRPr lang="en-US" baseline="0" dirty="0" smtClean="0"/>
          </a:p>
          <a:p>
            <a:r>
              <a:rPr lang="en-US" baseline="0" dirty="0" smtClean="0"/>
              <a:t>In </a:t>
            </a:r>
            <a:r>
              <a:rPr lang="en-US" baseline="0" dirty="0" smtClean="0"/>
              <a:t>the transmit direction, a destination field of “DTMF” means that touch tones should be sent instead of the normal AX.25 frame.</a:t>
            </a:r>
          </a:p>
          <a:p>
            <a:endParaRPr lang="en-US" baseline="0" dirty="0" smtClean="0"/>
          </a:p>
          <a:p>
            <a:r>
              <a:rPr lang="en-US" baseline="0" dirty="0" smtClean="0"/>
              <a:t>Otherwise these are handled like any other packets.  Upper level applications can </a:t>
            </a:r>
            <a:r>
              <a:rPr lang="en-US" baseline="0" dirty="0" smtClean="0"/>
              <a:t>send and receive them.</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22</a:t>
            </a:fld>
            <a:endParaRPr lang="en-US"/>
          </a:p>
        </p:txBody>
      </p:sp>
    </p:spTree>
    <p:extLst>
      <p:ext uri="{BB962C8B-B14F-4D97-AF65-F5344CB8AC3E}">
        <p14:creationId xmlns:p14="http://schemas.microsoft.com/office/powerpoint/2010/main" val="2367952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Dozens</a:t>
            </a:r>
            <a:r>
              <a:rPr lang="en-US" baseline="0" dirty="0" smtClean="0"/>
              <a:t> of free speech synthesizers are available.  Just feed in text and out comes spoken words.</a:t>
            </a:r>
          </a:p>
          <a:p>
            <a:endParaRPr lang="en-US" baseline="0" dirty="0" smtClean="0"/>
          </a:p>
          <a:p>
            <a:r>
              <a:rPr lang="en-US" baseline="0" dirty="0" smtClean="0"/>
              <a:t>When the destination address contains “SPEECH” the information is not sent as a normal packet.</a:t>
            </a:r>
          </a:p>
          <a:p>
            <a:endParaRPr lang="en-US" baseline="0" dirty="0" smtClean="0"/>
          </a:p>
          <a:p>
            <a:r>
              <a:rPr lang="en-US" baseline="0" dirty="0" smtClean="0"/>
              <a:t>Instead, a user-defined script is invoked.  This can pass the text along to the speech synthesizer of choice.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23</a:t>
            </a:fld>
            <a:endParaRPr lang="en-US"/>
          </a:p>
        </p:txBody>
      </p:sp>
    </p:spTree>
    <p:extLst>
      <p:ext uri="{BB962C8B-B14F-4D97-AF65-F5344CB8AC3E}">
        <p14:creationId xmlns:p14="http://schemas.microsoft.com/office/powerpoint/2010/main" val="143483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if the destination address is “MORSE” the information part is sent as Morse Code.</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24</a:t>
            </a:fld>
            <a:endParaRPr lang="en-US"/>
          </a:p>
        </p:txBody>
      </p:sp>
    </p:spTree>
    <p:extLst>
      <p:ext uri="{BB962C8B-B14F-4D97-AF65-F5344CB8AC3E}">
        <p14:creationId xmlns:p14="http://schemas.microsoft.com/office/powerpoint/2010/main" val="207851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the center we have different producers and consumers</a:t>
            </a:r>
            <a:r>
              <a:rPr lang="en-US" baseline="0" dirty="0" smtClean="0"/>
              <a:t> of packets.</a:t>
            </a:r>
          </a:p>
          <a:p>
            <a:endParaRPr lang="en-US" baseline="0" dirty="0" smtClean="0"/>
          </a:p>
          <a:p>
            <a:r>
              <a:rPr lang="en-US" dirty="0" smtClean="0"/>
              <a:t>Beacons</a:t>
            </a:r>
            <a:r>
              <a:rPr lang="en-US" baseline="0" dirty="0" smtClean="0"/>
              <a:t> </a:t>
            </a:r>
            <a:r>
              <a:rPr lang="en-US" baseline="0" dirty="0" smtClean="0"/>
              <a:t>are automatic periodic transmissions usually containing a location and an icon for something like a house or a car.</a:t>
            </a:r>
          </a:p>
          <a:p>
            <a:endParaRPr lang="en-US" baseline="0" dirty="0" smtClean="0"/>
          </a:p>
          <a:p>
            <a:r>
              <a:rPr lang="en-US" baseline="0" dirty="0" smtClean="0"/>
              <a:t>When the location comes from a GPS receiver, we have a tracker.</a:t>
            </a:r>
          </a:p>
          <a:p>
            <a:endParaRPr lang="en-US" baseline="0" dirty="0" smtClean="0"/>
          </a:p>
          <a:p>
            <a:r>
              <a:rPr lang="en-US" baseline="0" dirty="0" smtClean="0"/>
              <a:t>Custom Beacons </a:t>
            </a:r>
            <a:r>
              <a:rPr lang="en-US" baseline="0" dirty="0" smtClean="0"/>
              <a:t>can have </a:t>
            </a:r>
            <a:r>
              <a:rPr lang="en-US" baseline="0" dirty="0" smtClean="0"/>
              <a:t>user defined content  </a:t>
            </a:r>
            <a:r>
              <a:rPr lang="en-US" baseline="0" dirty="0" smtClean="0"/>
              <a:t>This could </a:t>
            </a:r>
            <a:r>
              <a:rPr lang="en-US" baseline="0" dirty="0" smtClean="0"/>
              <a:t>be used for </a:t>
            </a:r>
            <a:r>
              <a:rPr lang="en-US" baseline="0" dirty="0" smtClean="0"/>
              <a:t>weather information or anything else you want to put there.</a:t>
            </a:r>
          </a:p>
          <a:p>
            <a:endParaRPr lang="en-US" baseline="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25</a:t>
            </a:fld>
            <a:endParaRPr lang="en-US"/>
          </a:p>
        </p:txBody>
      </p:sp>
    </p:spTree>
    <p:extLst>
      <p:ext uri="{BB962C8B-B14F-4D97-AF65-F5344CB8AC3E}">
        <p14:creationId xmlns:p14="http://schemas.microsoft.com/office/powerpoint/2010/main" val="542314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dirty="0" smtClean="0"/>
              <a:t>Dire Wolf includes a </a:t>
            </a:r>
            <a:r>
              <a:rPr lang="en-US" sz="1200" dirty="0" smtClean="0"/>
              <a:t>collection of scripts and examples that can be used as building blocks for constructing your own customized </a:t>
            </a:r>
            <a:r>
              <a:rPr lang="en-US" sz="1200" dirty="0" smtClean="0"/>
              <a:t>telemetry. </a:t>
            </a:r>
            <a:endParaRPr lang="en-US" sz="1200" dirty="0" smtClean="0"/>
          </a:p>
          <a:p>
            <a:pPr marL="0" indent="0">
              <a:buFont typeface="Wingdings" panose="05000000000000000000" pitchFamily="2" charset="2"/>
              <a:buNone/>
            </a:pPr>
            <a:endParaRPr lang="en-US" sz="1200" dirty="0" smtClean="0">
              <a:cs typeface="Courier New" panose="02070309020205020404" pitchFamily="49" charset="0"/>
            </a:endParaRPr>
          </a:p>
          <a:p>
            <a:pPr marL="0" indent="0">
              <a:buFont typeface="Wingdings" panose="05000000000000000000" pitchFamily="2" charset="2"/>
              <a:buNone/>
            </a:pPr>
            <a:r>
              <a:rPr lang="en-US" sz="1200" dirty="0" smtClean="0">
                <a:cs typeface="Courier New" panose="02070309020205020404" pitchFamily="49" charset="0"/>
              </a:rPr>
              <a:t>It includes a</a:t>
            </a:r>
            <a:r>
              <a:rPr lang="en-US" sz="1200" baseline="0" dirty="0" smtClean="0">
                <a:cs typeface="Courier New" panose="02070309020205020404" pitchFamily="49" charset="0"/>
              </a:rPr>
              <a:t> complete</a:t>
            </a:r>
            <a:r>
              <a:rPr lang="en-US" sz="1200" dirty="0" smtClean="0">
                <a:cs typeface="Courier New" panose="02070309020205020404" pitchFamily="49" charset="0"/>
              </a:rPr>
              <a:t> </a:t>
            </a:r>
            <a:r>
              <a:rPr lang="en-US" sz="1200" dirty="0" smtClean="0">
                <a:cs typeface="Courier New" panose="02070309020205020404" pitchFamily="49" charset="0"/>
              </a:rPr>
              <a:t>example of connecting an A/D converter to a Raspberry Pi and transmitting the measured voltage as APRS Telemetry.</a:t>
            </a:r>
          </a:p>
        </p:txBody>
      </p:sp>
      <p:sp>
        <p:nvSpPr>
          <p:cNvPr id="4" name="Slide Number Placeholder 3"/>
          <p:cNvSpPr>
            <a:spLocks noGrp="1"/>
          </p:cNvSpPr>
          <p:nvPr>
            <p:ph type="sldNum" sz="quarter" idx="10"/>
          </p:nvPr>
        </p:nvSpPr>
        <p:spPr/>
        <p:txBody>
          <a:bodyPr/>
          <a:lstStyle/>
          <a:p>
            <a:fld id="{609CC74B-D03B-420D-808B-C7148B11C959}" type="slidenum">
              <a:rPr lang="en-US" smtClean="0"/>
              <a:t>26</a:t>
            </a:fld>
            <a:endParaRPr lang="en-US"/>
          </a:p>
        </p:txBody>
      </p:sp>
    </p:spTree>
    <p:extLst>
      <p:ext uri="{BB962C8B-B14F-4D97-AF65-F5344CB8AC3E}">
        <p14:creationId xmlns:p14="http://schemas.microsoft.com/office/powerpoint/2010/main" val="427505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Very few hams have portable equipment for APRS but nearly everyone has a handheld radio that can send DTMF tones. </a:t>
            </a:r>
          </a:p>
          <a:p>
            <a:endParaRPr lang="en-US" sz="1200" dirty="0" smtClean="0"/>
          </a:p>
          <a:p>
            <a:r>
              <a:rPr lang="en-US" sz="1200" dirty="0" smtClean="0"/>
              <a:t>APRStt allows a user, equipped with only DTMF (commonly known as Touch Tone) generation capability, to enter information into the global APRS data network.</a:t>
            </a:r>
          </a:p>
          <a:p>
            <a:endParaRPr lang="en-US" sz="1200" dirty="0" smtClean="0"/>
          </a:p>
          <a:p>
            <a:r>
              <a:rPr lang="en-US" sz="1200" dirty="0" smtClean="0"/>
              <a:t>This has been </a:t>
            </a:r>
            <a:r>
              <a:rPr lang="en-US" sz="1200" dirty="0" smtClean="0"/>
              <a:t>around since the turn of the century but never </a:t>
            </a:r>
            <a:r>
              <a:rPr lang="en-US" sz="1200" dirty="0" smtClean="0"/>
              <a:t>became real popular.  </a:t>
            </a:r>
            <a:endParaRPr lang="en-US" sz="1200" dirty="0" smtClean="0"/>
          </a:p>
          <a:p>
            <a:endParaRPr lang="en-US" sz="1200" dirty="0" smtClean="0"/>
          </a:p>
          <a:p>
            <a:r>
              <a:rPr lang="en-US" sz="1200" dirty="0" smtClean="0"/>
              <a:t>Earlier implementations required specialized hardware and were not easily adaptable to new situations.</a:t>
            </a:r>
          </a:p>
          <a:p>
            <a:endParaRPr lang="en-US" sz="1200" dirty="0" smtClean="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27</a:t>
            </a:fld>
            <a:endParaRPr lang="en-US"/>
          </a:p>
        </p:txBody>
      </p:sp>
    </p:spTree>
    <p:extLst>
      <p:ext uri="{BB962C8B-B14F-4D97-AF65-F5344CB8AC3E}">
        <p14:creationId xmlns:p14="http://schemas.microsoft.com/office/powerpoint/2010/main" val="2025721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how APRStt</a:t>
            </a:r>
            <a:r>
              <a:rPr lang="en-US" baseline="0" dirty="0" smtClean="0"/>
              <a:t> could be useful.</a:t>
            </a:r>
          </a:p>
          <a:p>
            <a:endParaRPr lang="en-US" baseline="0" dirty="0" smtClean="0"/>
          </a:p>
          <a:p>
            <a:r>
              <a:rPr lang="en-US" dirty="0" smtClean="0"/>
              <a:t>Suppose </a:t>
            </a:r>
            <a:r>
              <a:rPr lang="en-US" dirty="0" smtClean="0"/>
              <a:t>the organizers</a:t>
            </a:r>
            <a:r>
              <a:rPr lang="en-US" baseline="0" dirty="0" smtClean="0"/>
              <a:t> of a canoe race wanted to keep track of the locations of the participants but didn’t have a budget to put a GPS APRS tracker on each canoe.</a:t>
            </a:r>
          </a:p>
          <a:p>
            <a:endParaRPr lang="en-US" baseline="0" dirty="0" smtClean="0"/>
          </a:p>
          <a:p>
            <a:r>
              <a:rPr lang="en-US" baseline="0" dirty="0" smtClean="0"/>
              <a:t>Instead they have observers at various points along the way</a:t>
            </a:r>
            <a:r>
              <a:rPr lang="en-US" baseline="0" dirty="0" smtClean="0"/>
              <a:t>.</a:t>
            </a:r>
          </a:p>
          <a:p>
            <a:endParaRPr lang="en-US" baseline="0" dirty="0" smtClean="0"/>
          </a:p>
          <a:p>
            <a:r>
              <a:rPr lang="en-US" baseline="0" dirty="0" smtClean="0"/>
              <a:t>The APRStt gateway is configured to recognize sequences of 3 digits.  The first digit is a predefined location.   The other two digits are a canoe number.</a:t>
            </a:r>
            <a:endParaRPr lang="en-US" baseline="0" dirty="0" smtClean="0"/>
          </a:p>
          <a:p>
            <a:endParaRPr lang="en-US" baseline="0" dirty="0" smtClean="0"/>
          </a:p>
          <a:p>
            <a:r>
              <a:rPr lang="en-US" baseline="0" dirty="0" smtClean="0"/>
              <a:t>The observer, at checkpoint 3, would  send the touch tones  3  </a:t>
            </a:r>
            <a:r>
              <a:rPr lang="en-US" baseline="0" dirty="0" smtClean="0"/>
              <a:t>1  2  </a:t>
            </a:r>
            <a:r>
              <a:rPr lang="en-US" baseline="0" dirty="0" smtClean="0"/>
              <a:t>#  to report that canoe 12 is passing by.</a:t>
            </a:r>
            <a:endParaRPr lang="en-US" baseline="0" dirty="0" smtClean="0"/>
          </a:p>
          <a:p>
            <a:endParaRPr lang="en-US" baseline="0" dirty="0" smtClean="0"/>
          </a:p>
          <a:p>
            <a:r>
              <a:rPr lang="en-US" baseline="0" dirty="0" smtClean="0"/>
              <a:t>The gateway would confirm receipt of the report by responding with synthesized speech.</a:t>
            </a:r>
          </a:p>
          <a:p>
            <a:endParaRPr lang="en-US" baseline="0" dirty="0" smtClean="0"/>
          </a:p>
          <a:p>
            <a:r>
              <a:rPr lang="en-US" baseline="0" dirty="0" smtClean="0"/>
              <a:t>It would also send an APRS Object </a:t>
            </a:r>
            <a:r>
              <a:rPr lang="en-US" baseline="0" dirty="0" smtClean="0"/>
              <a:t>Report.  This could be displayed on a real time tracking map.</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28</a:t>
            </a:fld>
            <a:endParaRPr lang="en-US"/>
          </a:p>
        </p:txBody>
      </p:sp>
    </p:spTree>
    <p:extLst>
      <p:ext uri="{BB962C8B-B14F-4D97-AF65-F5344CB8AC3E}">
        <p14:creationId xmlns:p14="http://schemas.microsoft.com/office/powerpoint/2010/main" val="107685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digital repeater serves</a:t>
            </a:r>
            <a:r>
              <a:rPr lang="en-US" baseline="0" dirty="0" smtClean="0"/>
              <a:t> the same purpose as a voice repeater.  </a:t>
            </a:r>
            <a:r>
              <a:rPr lang="en-US" baseline="0" dirty="0" smtClean="0"/>
              <a:t>It extends the range of a radio signal by retransmitting it from a different location.</a:t>
            </a:r>
            <a:endParaRPr lang="en-US" baseline="0" dirty="0" smtClean="0"/>
          </a:p>
          <a:p>
            <a:endParaRPr lang="en-US" baseline="0" dirty="0" smtClean="0"/>
          </a:p>
          <a:p>
            <a:r>
              <a:rPr lang="en-US" baseline="0" dirty="0" smtClean="0"/>
              <a:t>A voice repeater receives on one frequency and simultaneously retransmits on a different frequency.</a:t>
            </a:r>
          </a:p>
          <a:p>
            <a:endParaRPr lang="en-US" baseline="0" dirty="0" smtClean="0"/>
          </a:p>
          <a:p>
            <a:endParaRPr lang="en-US" baseline="0" dirty="0" smtClean="0"/>
          </a:p>
          <a:p>
            <a:r>
              <a:rPr lang="en-US" baseline="0" dirty="0" smtClean="0"/>
              <a:t>A digital repeater generally operates on a single frequency.  A packet is stored in memory and then retransmitted when the channel is clear.  </a:t>
            </a:r>
            <a:endParaRPr lang="en-US" baseline="0" dirty="0" smtClean="0"/>
          </a:p>
          <a:p>
            <a:endParaRPr lang="en-US" baseline="0" dirty="0" smtClean="0"/>
          </a:p>
          <a:p>
            <a:r>
              <a:rPr lang="en-US" baseline="0" dirty="0" smtClean="0"/>
              <a:t>There </a:t>
            </a:r>
            <a:r>
              <a:rPr lang="en-US" baseline="0" dirty="0" smtClean="0"/>
              <a:t>is a provision for the maximum number of repeater hops.  This is decremented each time so a packet does not go bouncing back and forth forever.</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29</a:t>
            </a:fld>
            <a:endParaRPr lang="en-US"/>
          </a:p>
        </p:txBody>
      </p:sp>
    </p:spTree>
    <p:extLst>
      <p:ext uri="{BB962C8B-B14F-4D97-AF65-F5344CB8AC3E}">
        <p14:creationId xmlns:p14="http://schemas.microsoft.com/office/powerpoint/2010/main" val="13837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baseline="0" dirty="0" smtClean="0"/>
              <a:t>Back before personal computers, his is how we sent text over ham radio.</a:t>
            </a:r>
          </a:p>
          <a:p>
            <a:endParaRPr lang="en-US" baseline="0" dirty="0" smtClean="0"/>
          </a:p>
          <a:p>
            <a:r>
              <a:rPr lang="en-US" baseline="0" dirty="0" smtClean="0"/>
              <a:t>Ask audience:  How many of you have used one of these?</a:t>
            </a:r>
            <a:endParaRPr lang="en-US" dirty="0" smtClean="0"/>
          </a:p>
          <a:p>
            <a:endParaRPr lang="en-US" dirty="0" smtClean="0"/>
          </a:p>
          <a:p>
            <a:r>
              <a:rPr lang="en-US" dirty="0" smtClean="0"/>
              <a:t>(???  and</a:t>
            </a:r>
            <a:r>
              <a:rPr lang="en-US" baseline="0" dirty="0" smtClean="0"/>
              <a:t> </a:t>
            </a:r>
            <a:r>
              <a:rPr lang="en-US" sz="1200" b="0" i="0" u="none" strike="noStrike" kern="1200" dirty="0" smtClean="0">
                <a:solidFill>
                  <a:schemeClr val="tx1"/>
                </a:solidFill>
                <a:effectLst/>
                <a:latin typeface="+mn-lt"/>
                <a:ea typeface="+mn-ea"/>
                <a:cs typeface="+mn-cs"/>
              </a:rPr>
              <a:t>WN2BUB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a:t>
            </a:fld>
            <a:endParaRPr lang="en-US"/>
          </a:p>
        </p:txBody>
      </p:sp>
    </p:spTree>
    <p:extLst>
      <p:ext uri="{BB962C8B-B14F-4D97-AF65-F5344CB8AC3E}">
        <p14:creationId xmlns:p14="http://schemas.microsoft.com/office/powerpoint/2010/main" val="156505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endParaRPr lang="en-US" sz="1200" dirty="0" smtClean="0"/>
          </a:p>
          <a:p>
            <a:r>
              <a:rPr lang="en-US" sz="1200" dirty="0" smtClean="0"/>
              <a:t>The purpose of Internet Gateway,</a:t>
            </a:r>
            <a:r>
              <a:rPr lang="en-US" sz="1200" baseline="0" dirty="0" smtClean="0"/>
              <a:t> or IGate, stations is to enable flow of information between disjoint local radio networks.</a:t>
            </a:r>
            <a:endParaRPr lang="en-US" sz="1200" dirty="0" smtClean="0"/>
          </a:p>
          <a:p>
            <a:pPr marL="0" indent="0">
              <a:buFont typeface="Wingdings" panose="05000000000000000000" pitchFamily="2" charset="2"/>
              <a:buNone/>
            </a:pPr>
            <a:endParaRPr lang="en-US" sz="1200" dirty="0" smtClean="0">
              <a:cs typeface="Courier New" panose="02070309020205020404" pitchFamily="49" charset="0"/>
            </a:endParaRPr>
          </a:p>
          <a:p>
            <a:pPr marL="0" indent="0">
              <a:buFont typeface="Wingdings" panose="05000000000000000000" pitchFamily="2" charset="2"/>
              <a:buNone/>
            </a:pPr>
            <a:r>
              <a:rPr lang="en-US" sz="1200" dirty="0" smtClean="0">
                <a:cs typeface="Courier New" panose="02070309020205020404" pitchFamily="49" charset="0"/>
              </a:rPr>
              <a:t>Some people</a:t>
            </a:r>
            <a:r>
              <a:rPr lang="en-US" sz="1200" baseline="0" dirty="0" smtClean="0">
                <a:cs typeface="Courier New" panose="02070309020205020404" pitchFamily="49" charset="0"/>
              </a:rPr>
              <a:t> think that IGate stations exist so you can view worldwide APRS activity with a web browser but they are missing the big picture.</a:t>
            </a:r>
          </a:p>
          <a:p>
            <a:pPr marL="0" indent="0">
              <a:buFont typeface="Wingdings" panose="05000000000000000000" pitchFamily="2" charset="2"/>
              <a:buNone/>
            </a:pPr>
            <a:endParaRPr lang="en-US" sz="1200" dirty="0" smtClean="0">
              <a:cs typeface="Courier New" panose="02070309020205020404" pitchFamily="49" charset="0"/>
            </a:endParaRPr>
          </a:p>
          <a:p>
            <a:r>
              <a:rPr lang="en-US" sz="1200" dirty="0" smtClean="0"/>
              <a:t>It is meant to be a two way system and receive</a:t>
            </a:r>
            <a:r>
              <a:rPr lang="en-US" sz="1200" baseline="0" dirty="0" smtClean="0"/>
              <a:t> only IGate stations break the system.</a:t>
            </a:r>
          </a:p>
          <a:p>
            <a:endParaRPr lang="en-US" sz="1200" baseline="0" dirty="0" smtClean="0"/>
          </a:p>
          <a:p>
            <a:endParaRPr lang="en-US" sz="1200" dirty="0" smtClean="0"/>
          </a:p>
          <a:p>
            <a:endParaRPr lang="en-US" sz="1200" dirty="0" smtClean="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30</a:t>
            </a:fld>
            <a:endParaRPr lang="en-US"/>
          </a:p>
        </p:txBody>
      </p:sp>
    </p:spTree>
    <p:extLst>
      <p:ext uri="{BB962C8B-B14F-4D97-AF65-F5344CB8AC3E}">
        <p14:creationId xmlns:p14="http://schemas.microsoft.com/office/powerpoint/2010/main" val="2872076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illustrates how IGate stations </a:t>
            </a:r>
            <a:r>
              <a:rPr lang="en-US" baseline="0" dirty="0" smtClean="0"/>
              <a:t>can be used to send an APRS message to someone on the other side of the world.</a:t>
            </a:r>
          </a:p>
          <a:p>
            <a:endParaRPr lang="en-US" baseline="0" dirty="0" smtClean="0"/>
          </a:p>
          <a:p>
            <a:r>
              <a:rPr lang="en-US" baseline="0" dirty="0" smtClean="0"/>
              <a:t>Ham 1 sends an APRS message addressed to Ham 2.</a:t>
            </a:r>
          </a:p>
          <a:p>
            <a:endParaRPr lang="en-US" baseline="0" dirty="0" smtClean="0"/>
          </a:p>
          <a:p>
            <a:r>
              <a:rPr lang="en-US" baseline="0" dirty="0" smtClean="0"/>
              <a:t>The gateway station A  passes the message along to the global network of servers.</a:t>
            </a:r>
          </a:p>
          <a:p>
            <a:endParaRPr lang="en-US" baseline="0" dirty="0" smtClean="0"/>
          </a:p>
          <a:p>
            <a:endParaRPr lang="en-US" baseline="0" dirty="0" smtClean="0"/>
          </a:p>
          <a:p>
            <a:r>
              <a:rPr lang="en-US" baseline="0" dirty="0" smtClean="0"/>
              <a:t>The servers check their database for recent activity of Ham 2 and which </a:t>
            </a:r>
            <a:r>
              <a:rPr lang="en-US" baseline="0" dirty="0" err="1" smtClean="0"/>
              <a:t>IGate</a:t>
            </a:r>
            <a:r>
              <a:rPr lang="en-US" baseline="0" dirty="0" smtClean="0"/>
              <a:t> stations reported that information.</a:t>
            </a:r>
          </a:p>
          <a:p>
            <a:endParaRPr lang="en-US" baseline="0" dirty="0" smtClean="0"/>
          </a:p>
          <a:p>
            <a:r>
              <a:rPr lang="en-US" baseline="0" dirty="0" smtClean="0"/>
              <a:t>The servers forward the message to those IGate stations.   </a:t>
            </a:r>
            <a:endParaRPr lang="en-US" baseline="0" dirty="0" smtClean="0"/>
          </a:p>
          <a:p>
            <a:endParaRPr lang="en-US" baseline="0" dirty="0" smtClean="0"/>
          </a:p>
          <a:p>
            <a:r>
              <a:rPr lang="en-US" baseline="0" dirty="0" smtClean="0"/>
              <a:t>When Ham 2 receives the message, an automatic acknowledgement goes back to the sender in a similar way.</a:t>
            </a:r>
          </a:p>
          <a:p>
            <a:endParaRPr lang="en-US" baseline="0" dirty="0" smtClean="0"/>
          </a:p>
          <a:p>
            <a:r>
              <a:rPr lang="en-US" baseline="0" dirty="0" smtClean="0"/>
              <a:t>The messaging application, used by Ham 1, reports that the message was received.   If there is no response for a while, multiple retries are made until it gives up and reports failure.</a:t>
            </a:r>
          </a:p>
          <a:p>
            <a:endParaRPr lang="en-US" baseline="0" dirty="0" smtClean="0"/>
          </a:p>
          <a:p>
            <a:endParaRPr lang="en-US" baseline="0" dirty="0" smtClean="0"/>
          </a:p>
          <a:p>
            <a:r>
              <a:rPr lang="en-US" baseline="0" dirty="0" smtClean="0"/>
              <a:t>Some people set up receive only IGate stations which go from RF to the Internet but not the other way. </a:t>
            </a:r>
            <a:r>
              <a:rPr lang="en-US" baseline="0" dirty="0" smtClean="0"/>
              <a:t>   </a:t>
            </a:r>
            <a:r>
              <a:rPr lang="en-US" baseline="0" dirty="0" smtClean="0"/>
              <a:t>This breaks the messaging system because there might not be another nearby return path for a reply.</a:t>
            </a:r>
          </a:p>
          <a:p>
            <a:endParaRPr lang="en-US" baseline="0" dirty="0" smtClean="0"/>
          </a:p>
          <a:p>
            <a:r>
              <a:rPr lang="en-US" dirty="0" smtClean="0"/>
              <a:t>IGate stations should be</a:t>
            </a:r>
            <a:r>
              <a:rPr lang="en-US" baseline="0" dirty="0" smtClean="0"/>
              <a:t> configured for  two way communication.  There might be legal restrictions in some countries but not here.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31</a:t>
            </a:fld>
            <a:endParaRPr lang="en-US"/>
          </a:p>
        </p:txBody>
      </p:sp>
    </p:spTree>
    <p:extLst>
      <p:ext uri="{BB962C8B-B14F-4D97-AF65-F5344CB8AC3E}">
        <p14:creationId xmlns:p14="http://schemas.microsoft.com/office/powerpoint/2010/main" val="7964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operating standalone, Dire Wolf can also be used as a virtual TNC by </a:t>
            </a:r>
            <a:r>
              <a:rPr lang="en-US" baseline="0" dirty="0" smtClean="0"/>
              <a:t>applications </a:t>
            </a:r>
            <a:r>
              <a:rPr lang="en-US" baseline="0" dirty="0" smtClean="0"/>
              <a:t>that were written for use with the old TNCs.</a:t>
            </a:r>
          </a:p>
          <a:p>
            <a:endParaRPr lang="en-US" baseline="0" dirty="0" smtClean="0"/>
          </a:p>
          <a:p>
            <a:r>
              <a:rPr lang="en-US" baseline="0" dirty="0" smtClean="0"/>
              <a:t>We are no longer restricted to an RS-232 signal cable.  We can now use </a:t>
            </a:r>
            <a:r>
              <a:rPr lang="en-US" baseline="0" dirty="0" smtClean="0"/>
              <a:t>TCP/IP over </a:t>
            </a:r>
            <a:r>
              <a:rPr lang="en-US" baseline="0" dirty="0" err="1" smtClean="0"/>
              <a:t>WiFi</a:t>
            </a:r>
            <a:r>
              <a:rPr lang="en-US" baseline="0" dirty="0" smtClean="0"/>
              <a:t> </a:t>
            </a:r>
            <a:r>
              <a:rPr lang="en-US" baseline="0" dirty="0" smtClean="0"/>
              <a:t>and Ethernet.  Many applications can access the virtual TNC at the same time.</a:t>
            </a:r>
          </a:p>
          <a:p>
            <a:endParaRPr lang="en-US" baseline="0" dirty="0" smtClean="0"/>
          </a:p>
          <a:p>
            <a:r>
              <a:rPr lang="en-US" baseline="0" dirty="0" smtClean="0"/>
              <a:t>KISS, the “temporary” stop gap measure from 30 years ago is still going strong.</a:t>
            </a:r>
          </a:p>
          <a:p>
            <a:endParaRPr lang="en-US" baseline="0" dirty="0" smtClean="0"/>
          </a:p>
          <a:p>
            <a:r>
              <a:rPr lang="en-US" baseline="0" dirty="0" smtClean="0"/>
              <a:t>There is also a newer “AGW” protocol (from AGWPE) which allows applications to access more intelligence in the TNC.</a:t>
            </a:r>
          </a:p>
          <a:p>
            <a:endParaRPr lang="en-US" baseline="0" dirty="0" smtClean="0"/>
          </a:p>
          <a:p>
            <a:r>
              <a:rPr lang="en-US" baseline="0" dirty="0" smtClean="0"/>
              <a:t>For example, the AX.25 link layer for connected mode operation.  </a:t>
            </a:r>
            <a:r>
              <a:rPr lang="en-US" baseline="0" dirty="0" smtClean="0"/>
              <a:t>Applications that only use the KISS interface have to reinvent their own link layer for connected operation.</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32</a:t>
            </a:fld>
            <a:endParaRPr lang="en-US"/>
          </a:p>
        </p:txBody>
      </p:sp>
    </p:spTree>
    <p:extLst>
      <p:ext uri="{BB962C8B-B14F-4D97-AF65-F5344CB8AC3E}">
        <p14:creationId xmlns:p14="http://schemas.microsoft.com/office/powerpoint/2010/main" val="1772062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 have no academic or professional background in digital signal processing so I had no clue on how to go about </a:t>
            </a:r>
            <a:r>
              <a:rPr lang="en-US" sz="1200" kern="1200" baseline="0" dirty="0" smtClean="0">
                <a:solidFill>
                  <a:schemeClr val="tx1"/>
                </a:solidFill>
                <a:effectLst/>
                <a:latin typeface="+mn-lt"/>
                <a:ea typeface="+mn-ea"/>
                <a:cs typeface="+mn-cs"/>
              </a:rPr>
              <a:t>building a modem in software.</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involved a lot of reading and experimenting and relentless tweaking until it worked better.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33</a:t>
            </a:fld>
            <a:endParaRPr lang="en-US"/>
          </a:p>
        </p:txBody>
      </p:sp>
    </p:spTree>
    <p:extLst>
      <p:ext uri="{BB962C8B-B14F-4D97-AF65-F5344CB8AC3E}">
        <p14:creationId xmlns:p14="http://schemas.microsoft.com/office/powerpoint/2010/main" val="2817669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AX.25 protocol standard says absolutely</a:t>
            </a:r>
            <a:r>
              <a:rPr lang="en-US" sz="1200" kern="1200" baseline="0" dirty="0" smtClean="0">
                <a:solidFill>
                  <a:schemeClr val="tx1"/>
                </a:solidFill>
                <a:effectLst/>
                <a:latin typeface="+mn-lt"/>
                <a:ea typeface="+mn-ea"/>
                <a:cs typeface="+mn-cs"/>
              </a:rPr>
              <a:t> nothing about the modem to be used.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As mentioned earlier, the early experimenters used the Bell 202 standard because they happened to acquire a pile of modems </a:t>
            </a:r>
            <a:r>
              <a:rPr lang="en-US" sz="1200" kern="1200" baseline="0" dirty="0" smtClean="0">
                <a:solidFill>
                  <a:schemeClr val="tx1"/>
                </a:solidFill>
                <a:effectLst/>
                <a:latin typeface="+mn-lt"/>
                <a:ea typeface="+mn-ea"/>
                <a:cs typeface="+mn-cs"/>
              </a:rPr>
              <a:t>for 75 cents each.  </a:t>
            </a:r>
            <a:r>
              <a:rPr lang="en-US" sz="1200" kern="1200" baseline="0" dirty="0" smtClean="0">
                <a:solidFill>
                  <a:schemeClr val="tx1"/>
                </a:solidFill>
                <a:effectLst/>
                <a:latin typeface="+mn-lt"/>
                <a:ea typeface="+mn-ea"/>
                <a:cs typeface="+mn-cs"/>
              </a:rPr>
              <a:t>They used those to get started until something better could be developed.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Here we are, </a:t>
            </a:r>
            <a:r>
              <a:rPr lang="en-US" sz="1200" kern="1200" baseline="0" dirty="0" smtClean="0">
                <a:solidFill>
                  <a:schemeClr val="tx1"/>
                </a:solidFill>
                <a:effectLst/>
                <a:latin typeface="+mn-lt"/>
                <a:ea typeface="+mn-ea"/>
                <a:cs typeface="+mn-cs"/>
              </a:rPr>
              <a:t>more than 40 </a:t>
            </a:r>
            <a:r>
              <a:rPr lang="en-US" sz="1200" kern="1200" baseline="0" dirty="0" smtClean="0">
                <a:solidFill>
                  <a:schemeClr val="tx1"/>
                </a:solidFill>
                <a:effectLst/>
                <a:latin typeface="+mn-lt"/>
                <a:ea typeface="+mn-ea"/>
                <a:cs typeface="+mn-cs"/>
              </a:rPr>
              <a:t>years later still using the same thing.</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Data is sent at 1200 bits per second using two different audio frequencies:  1200 &amp; 2200 Hz, often called “mark” and “space,” to represent the logic 1 and 0 values.  This is called audio frequency shift keying (AFSK).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demodulator needs to listen for those two tones and decide which one is present.</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34</a:t>
            </a:fld>
            <a:endParaRPr lang="en-US"/>
          </a:p>
        </p:txBody>
      </p:sp>
    </p:spTree>
    <p:extLst>
      <p:ext uri="{BB962C8B-B14F-4D97-AF65-F5344CB8AC3E}">
        <p14:creationId xmlns:p14="http://schemas.microsoft.com/office/powerpoint/2010/main" val="3800253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one way we can implement a demodulator for AFSK.  </a:t>
            </a:r>
            <a:r>
              <a:rPr lang="en-US" sz="1200" kern="1200" dirty="0" smtClean="0">
                <a:solidFill>
                  <a:schemeClr val="tx1"/>
                </a:solidFill>
                <a:effectLst/>
                <a:latin typeface="+mn-lt"/>
                <a:ea typeface="+mn-ea"/>
                <a:cs typeface="+mn-cs"/>
              </a:rPr>
              <a:t>We start off with a bandpass filter for each </a:t>
            </a:r>
            <a:r>
              <a:rPr lang="en-US" sz="1200" kern="1200" dirty="0" smtClean="0">
                <a:solidFill>
                  <a:schemeClr val="tx1"/>
                </a:solidFill>
                <a:effectLst/>
                <a:latin typeface="+mn-lt"/>
                <a:ea typeface="+mn-ea"/>
                <a:cs typeface="+mn-cs"/>
              </a:rPr>
              <a:t>of two </a:t>
            </a:r>
            <a:r>
              <a:rPr lang="en-US" sz="1200" kern="1200" dirty="0" smtClean="0">
                <a:solidFill>
                  <a:schemeClr val="tx1"/>
                </a:solidFill>
                <a:effectLst/>
                <a:latin typeface="+mn-lt"/>
                <a:ea typeface="+mn-ea"/>
                <a:cs typeface="+mn-cs"/>
              </a:rPr>
              <a:t>the audio frequencies.  In the old days, you might use an inductor and capacitor.  Later we progressed to active filters with op amps.  </a:t>
            </a:r>
            <a:r>
              <a:rPr lang="en-US" sz="1200" kern="1200" dirty="0" smtClean="0">
                <a:solidFill>
                  <a:schemeClr val="tx1"/>
                </a:solidFill>
                <a:effectLst/>
                <a:latin typeface="+mn-lt"/>
                <a:ea typeface="+mn-ea"/>
                <a:cs typeface="+mn-cs"/>
              </a:rPr>
              <a:t>Single</a:t>
            </a:r>
            <a:r>
              <a:rPr lang="en-US" sz="1200" kern="1200" baseline="0" dirty="0" smtClean="0">
                <a:solidFill>
                  <a:schemeClr val="tx1"/>
                </a:solidFill>
                <a:effectLst/>
                <a:latin typeface="+mn-lt"/>
                <a:ea typeface="+mn-ea"/>
                <a:cs typeface="+mn-cs"/>
              </a:rPr>
              <a:t> chip modems became available.   </a:t>
            </a:r>
            <a:r>
              <a:rPr lang="en-US" sz="1200" kern="1200" dirty="0" smtClean="0">
                <a:solidFill>
                  <a:schemeClr val="tx1"/>
                </a:solidFill>
                <a:effectLst/>
                <a:latin typeface="+mn-lt"/>
                <a:ea typeface="+mn-ea"/>
                <a:cs typeface="+mn-cs"/>
              </a:rPr>
              <a:t>Today </a:t>
            </a:r>
            <a:r>
              <a:rPr lang="en-US" sz="1200" kern="1200" dirty="0" smtClean="0">
                <a:solidFill>
                  <a:schemeClr val="tx1"/>
                </a:solidFill>
                <a:effectLst/>
                <a:latin typeface="+mn-lt"/>
                <a:ea typeface="+mn-ea"/>
                <a:cs typeface="+mn-cs"/>
              </a:rPr>
              <a:t>it can be </a:t>
            </a:r>
            <a:r>
              <a:rPr lang="en-US" sz="1200" kern="1200" dirty="0" smtClean="0">
                <a:solidFill>
                  <a:schemeClr val="tx1"/>
                </a:solidFill>
                <a:effectLst/>
                <a:latin typeface="+mn-lt"/>
                <a:ea typeface="+mn-ea"/>
                <a:cs typeface="+mn-cs"/>
              </a:rPr>
              <a:t>done better and cheaper </a:t>
            </a:r>
            <a:r>
              <a:rPr lang="en-US" sz="1200" kern="1200" dirty="0" smtClean="0">
                <a:solidFill>
                  <a:schemeClr val="tx1"/>
                </a:solidFill>
                <a:effectLst/>
                <a:latin typeface="+mn-lt"/>
                <a:ea typeface="+mn-ea"/>
                <a:cs typeface="+mn-cs"/>
              </a:rPr>
              <a:t>in software.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take the amplitude of each tone and use a low</a:t>
            </a:r>
            <a:r>
              <a:rPr lang="en-US" sz="1200" kern="1200" baseline="0" dirty="0" smtClean="0">
                <a:solidFill>
                  <a:schemeClr val="tx1"/>
                </a:solidFill>
                <a:effectLst/>
                <a:latin typeface="+mn-lt"/>
                <a:ea typeface="+mn-ea"/>
                <a:cs typeface="+mn-cs"/>
              </a:rPr>
              <a:t> pass filter which passes the demodulated data while removing the audio carrier.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a:t>
            </a:r>
            <a:r>
              <a:rPr lang="en-US" sz="1200" kern="1200" dirty="0" smtClean="0">
                <a:solidFill>
                  <a:schemeClr val="tx1"/>
                </a:solidFill>
                <a:effectLst/>
                <a:latin typeface="+mn-lt"/>
                <a:ea typeface="+mn-ea"/>
                <a:cs typeface="+mn-cs"/>
              </a:rPr>
              <a:t>, we have a comparator to decide which tone is stronger and the result is logic 1 or 0.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goes to an HLDC decoder that looks for patterns in the bit stream and spits out groups called “frames.”</a:t>
            </a:r>
          </a:p>
        </p:txBody>
      </p:sp>
      <p:sp>
        <p:nvSpPr>
          <p:cNvPr id="4" name="Slide Number Placeholder 3"/>
          <p:cNvSpPr>
            <a:spLocks noGrp="1"/>
          </p:cNvSpPr>
          <p:nvPr>
            <p:ph type="sldNum" sz="quarter" idx="10"/>
          </p:nvPr>
        </p:nvSpPr>
        <p:spPr/>
        <p:txBody>
          <a:bodyPr/>
          <a:lstStyle/>
          <a:p>
            <a:fld id="{609CC74B-D03B-420D-808B-C7148B11C959}" type="slidenum">
              <a:rPr lang="en-US" smtClean="0"/>
              <a:t>35</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was</a:t>
            </a:r>
            <a:r>
              <a:rPr lang="en-US" sz="1200" kern="1200" baseline="0" dirty="0" smtClean="0">
                <a:solidFill>
                  <a:schemeClr val="tx1"/>
                </a:solidFill>
                <a:effectLst/>
                <a:latin typeface="+mn-lt"/>
                <a:ea typeface="+mn-ea"/>
                <a:cs typeface="+mn-cs"/>
              </a:rPr>
              <a:t> thrilled when I was able to decode ideal signals.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soon turned into disappointment when I tried it on real world signals and it did not work very well comparted to a TNC from the previous Century.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How were the real world</a:t>
            </a:r>
            <a:r>
              <a:rPr lang="en-US" sz="1200" kern="1200" baseline="0" dirty="0" smtClean="0">
                <a:solidFill>
                  <a:schemeClr val="tx1"/>
                </a:solidFill>
                <a:effectLst/>
                <a:latin typeface="+mn-lt"/>
                <a:ea typeface="+mn-ea"/>
                <a:cs typeface="+mn-cs"/>
              </a:rPr>
              <a:t> signals different than the ideal signals?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36</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WA8LMF</a:t>
            </a:r>
            <a:r>
              <a:rPr lang="en-US" sz="1200" kern="1200" baseline="0" dirty="0" smtClean="0">
                <a:solidFill>
                  <a:schemeClr val="tx1"/>
                </a:solidFill>
                <a:effectLst/>
                <a:latin typeface="+mn-lt"/>
                <a:ea typeface="+mn-ea"/>
                <a:cs typeface="+mn-cs"/>
              </a:rPr>
              <a:t> has provided the ham community with a wonderful resource for evaluating the performance of TNCs with real world signals.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He drove around Los Angeles, during rush hour gathering a wide variety of APRS signals.   It </a:t>
            </a:r>
            <a:r>
              <a:rPr lang="en-US" sz="1200" kern="1200" baseline="0" dirty="0" smtClean="0">
                <a:solidFill>
                  <a:schemeClr val="tx1"/>
                </a:solidFill>
                <a:effectLst/>
                <a:latin typeface="+mn-lt"/>
                <a:ea typeface="+mn-ea"/>
                <a:cs typeface="+mn-cs"/>
              </a:rPr>
              <a:t>is a wonderful collection:  Under </a:t>
            </a:r>
            <a:r>
              <a:rPr lang="en-US" sz="1200" kern="1200" baseline="0" dirty="0" smtClean="0">
                <a:solidFill>
                  <a:schemeClr val="tx1"/>
                </a:solidFill>
                <a:effectLst/>
                <a:latin typeface="+mn-lt"/>
                <a:ea typeface="+mn-ea"/>
                <a:cs typeface="+mn-cs"/>
              </a:rPr>
              <a:t>deviation, over deviation, people stomping on each other, even some really strange looking signals that make you wonder where they came from.</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This is an important point.  Track 1 has the wide flat audio taken from the discriminator before any de-emphasis.</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Track</a:t>
            </a:r>
            <a:r>
              <a:rPr lang="en-US" sz="1200" kern="1200" baseline="0" dirty="0" smtClean="0">
                <a:solidFill>
                  <a:schemeClr val="tx1"/>
                </a:solidFill>
                <a:effectLst/>
                <a:latin typeface="+mn-lt"/>
                <a:ea typeface="+mn-ea"/>
                <a:cs typeface="+mn-cs"/>
              </a:rPr>
              <a:t> 2 has low pass filtering to produce a signal more like what would typically come out of the speaker.</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has become the de facto standard for measuring TNC decode performance</a:t>
            </a:r>
            <a:r>
              <a:rPr lang="en-U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37</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people have reported number</a:t>
            </a:r>
            <a:r>
              <a:rPr lang="en-US" sz="1200" kern="1200" baseline="0" dirty="0" smtClean="0">
                <a:solidFill>
                  <a:schemeClr val="tx1"/>
                </a:solidFill>
                <a:effectLst/>
                <a:latin typeface="+mn-lt"/>
                <a:ea typeface="+mn-ea"/>
                <a:cs typeface="+mn-cs"/>
              </a:rPr>
              <a:t> of frames decoded from the TNC Test CD.</a:t>
            </a:r>
          </a:p>
          <a:p>
            <a:r>
              <a:rPr lang="en-US" sz="1200" kern="1200" baseline="0" dirty="0" smtClean="0">
                <a:solidFill>
                  <a:schemeClr val="tx1"/>
                </a:solidFill>
                <a:effectLst/>
                <a:latin typeface="+mn-lt"/>
                <a:ea typeface="+mn-ea"/>
                <a:cs typeface="+mn-cs"/>
              </a:rPr>
              <a:t>I have gathered many of the reports together here.</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Remember that these numbers were gathered by different people, different times, under different conditions, so don’t take them too seriously.</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Original sources are cited in one of the Dire Wolf documents.  </a:t>
            </a:r>
            <a:r>
              <a:rPr lang="en-US" sz="1200" kern="1200" baseline="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software modems are</a:t>
            </a:r>
            <a:r>
              <a:rPr lang="en-US" sz="1200" kern="1200" baseline="0" dirty="0" smtClean="0">
                <a:solidFill>
                  <a:schemeClr val="tx1"/>
                </a:solidFill>
                <a:effectLst/>
                <a:latin typeface="+mn-lt"/>
                <a:ea typeface="+mn-ea"/>
                <a:cs typeface="+mn-cs"/>
              </a:rPr>
              <a:t> in yellow. They include the worst and the best.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If we make a little graph, an interesting pattern becomes clearer.</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38</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traditional </a:t>
            </a:r>
            <a:r>
              <a:rPr lang="en-US" sz="1200" kern="1200" baseline="0" dirty="0" smtClean="0">
                <a:solidFill>
                  <a:schemeClr val="tx1"/>
                </a:solidFill>
                <a:effectLst/>
                <a:latin typeface="+mn-lt"/>
                <a:ea typeface="+mn-ea"/>
                <a:cs typeface="+mn-cs"/>
              </a:rPr>
              <a:t>TNCs with modem chips </a:t>
            </a:r>
            <a:r>
              <a:rPr lang="en-US" sz="1200" kern="1200" baseline="0" dirty="0" smtClean="0">
                <a:solidFill>
                  <a:schemeClr val="tx1"/>
                </a:solidFill>
                <a:effectLst/>
                <a:latin typeface="+mn-lt"/>
                <a:ea typeface="+mn-ea"/>
                <a:cs typeface="+mn-cs"/>
              </a:rPr>
              <a:t>did pretty well.</a:t>
            </a:r>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early “soundcard modem” software </a:t>
            </a:r>
            <a:r>
              <a:rPr lang="en-US" sz="1200" kern="1200" baseline="0" dirty="0" smtClean="0">
                <a:solidFill>
                  <a:schemeClr val="tx1"/>
                </a:solidFill>
                <a:effectLst/>
                <a:latin typeface="+mn-lt"/>
                <a:ea typeface="+mn-ea"/>
                <a:cs typeface="+mn-cs"/>
              </a:rPr>
              <a:t>produce poor results, </a:t>
            </a:r>
            <a:r>
              <a:rPr lang="en-US" sz="1200" kern="1200" baseline="0" dirty="0" smtClean="0">
                <a:solidFill>
                  <a:schemeClr val="tx1"/>
                </a:solidFill>
                <a:effectLst/>
                <a:latin typeface="+mn-lt"/>
                <a:ea typeface="+mn-ea"/>
                <a:cs typeface="+mn-cs"/>
              </a:rPr>
              <a:t>giving this approach a bad reputation.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find outdated articles claiming that you need to buy special hardware for acceptable results.   Was true at one time but not anymore.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Today, a couple of the software implementations out perform the modem chips.</a:t>
            </a:r>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39</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Teletype machines were first developed in the 1930’s.</a:t>
            </a:r>
            <a:r>
              <a:rPr lang="en-US" baseline="0" dirty="0" smtClean="0"/>
              <a:t>   As soon as they became available on the surplus market, hams began to use them on the air.</a:t>
            </a:r>
          </a:p>
          <a:p>
            <a:endParaRPr lang="en-US" baseline="0" dirty="0" smtClean="0"/>
          </a:p>
          <a:p>
            <a:r>
              <a:rPr lang="en-US" baseline="0" dirty="0" smtClean="0"/>
              <a:t>It wasn’t difficult to get started.  You just needed to add a simple modem which was called a “terminal unit.”</a:t>
            </a:r>
          </a:p>
          <a:p>
            <a:endParaRPr lang="en-US" baseline="0" dirty="0" smtClean="0"/>
          </a:p>
          <a:p>
            <a:r>
              <a:rPr lang="en-US" baseline="0" dirty="0" smtClean="0"/>
              <a:t>It was not </a:t>
            </a:r>
            <a:r>
              <a:rPr lang="en-US" baseline="0" dirty="0" smtClean="0"/>
              <a:t>an </a:t>
            </a:r>
            <a:r>
              <a:rPr lang="en-US" baseline="0" dirty="0" smtClean="0"/>
              <a:t>efficient way to send text.  First you would turn on the transmitter and it would sit there transmitting a 100% duty cycle carrier.  </a:t>
            </a:r>
            <a:r>
              <a:rPr lang="en-US" baseline="0" dirty="0" smtClean="0"/>
              <a:t>Characters were sent one at a time as the keys were </a:t>
            </a:r>
            <a:r>
              <a:rPr lang="en-US" baseline="0" dirty="0" smtClean="0"/>
              <a:t>pressed.   There was no error detection so you would often see garbled messages.</a:t>
            </a:r>
          </a:p>
          <a:p>
            <a:endParaRPr lang="en-US" dirty="0" smtClean="0"/>
          </a:p>
          <a:p>
            <a:r>
              <a:rPr lang="en-US" dirty="0" smtClean="0"/>
              <a:t>It used a 5 bit code, commonly</a:t>
            </a:r>
            <a:r>
              <a:rPr lang="en-US" baseline="0" dirty="0" smtClean="0"/>
              <a:t> known as “</a:t>
            </a:r>
            <a:r>
              <a:rPr lang="en-US" baseline="0" dirty="0" err="1" smtClean="0"/>
              <a:t>baudot</a:t>
            </a:r>
            <a:r>
              <a:rPr lang="en-US" baseline="0" dirty="0" smtClean="0"/>
              <a:t>.”   This allows only 32 different combinations, not enough for all letters and digits.   Some of the codes were for control functions like carriage return, line feed, or bell.   26 of the codes were for letters.  A “shift” control code was used to get digits or special characters instead of letters.   </a:t>
            </a:r>
            <a:r>
              <a:rPr lang="en-US" baseline="0" dirty="0" smtClean="0"/>
              <a:t>Very often noise would get interpreted as a shift code and would see a bunch of digits and other characters where there should be letters.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a:t>
            </a:fld>
            <a:endParaRPr lang="en-US"/>
          </a:p>
        </p:txBody>
      </p:sp>
    </p:spTree>
    <p:extLst>
      <p:ext uri="{BB962C8B-B14F-4D97-AF65-F5344CB8AC3E}">
        <p14:creationId xmlns:p14="http://schemas.microsoft.com/office/powerpoint/2010/main" val="4043983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big part</a:t>
            </a:r>
            <a:r>
              <a:rPr lang="en-US" baseline="0" dirty="0" smtClean="0"/>
              <a:t> of our problem.</a:t>
            </a:r>
          </a:p>
          <a:p>
            <a:endParaRPr lang="en-US" baseline="0" dirty="0" smtClean="0"/>
          </a:p>
          <a:p>
            <a:r>
              <a:rPr lang="en-US" baseline="0" dirty="0" smtClean="0"/>
              <a:t>When using modems, we would like the audio going into the transmitter to come out of the receiver with a minimum of distortion.</a:t>
            </a:r>
          </a:p>
          <a:p>
            <a:endParaRPr lang="en-US" baseline="0" dirty="0" smtClean="0"/>
          </a:p>
          <a:p>
            <a:r>
              <a:rPr lang="en-US" baseline="0" dirty="0" smtClean="0"/>
              <a:t>As we saw earlier, some transceivers have special sockets to bypass the audio filtering when using external modems.</a:t>
            </a:r>
          </a:p>
          <a:p>
            <a:endParaRPr lang="en-US" dirty="0" smtClean="0"/>
          </a:p>
          <a:p>
            <a:r>
              <a:rPr lang="en-US" dirty="0" smtClean="0"/>
              <a:t>VHF</a:t>
            </a:r>
            <a:r>
              <a:rPr lang="en-US" baseline="0" dirty="0" smtClean="0"/>
              <a:t> FM transceivers are designed for voice and do bad things </a:t>
            </a:r>
            <a:r>
              <a:rPr lang="en-US" baseline="0" dirty="0" smtClean="0"/>
              <a:t>to </a:t>
            </a:r>
            <a:r>
              <a:rPr lang="en-US" baseline="0" dirty="0" smtClean="0"/>
              <a:t>signals from modems.</a:t>
            </a:r>
          </a:p>
          <a:p>
            <a:endParaRPr lang="en-US" baseline="0" dirty="0" smtClean="0"/>
          </a:p>
          <a:p>
            <a:r>
              <a:rPr lang="en-US" baseline="0" dirty="0" smtClean="0"/>
              <a:t>On transmit, we have pre-emphasis.  This means the higher audio frequencies are increased in amplitude.</a:t>
            </a:r>
          </a:p>
          <a:p>
            <a:endParaRPr lang="en-US" baseline="0" dirty="0" smtClean="0"/>
          </a:p>
          <a:p>
            <a:r>
              <a:rPr lang="en-US" baseline="0" dirty="0" smtClean="0"/>
              <a:t>On receive, the opposite happens.  De-emphasis uses a low pass filter to decrease the amplitude of higher frequencies.</a:t>
            </a:r>
          </a:p>
          <a:p>
            <a:endParaRPr lang="en-US" baseline="0" dirty="0" smtClean="0"/>
          </a:p>
          <a:p>
            <a:r>
              <a:rPr lang="en-US" baseline="0" dirty="0" smtClean="0"/>
              <a:t>In an ideal world, they would cancel out but we often end up with an audio passband which is not flat.   </a:t>
            </a:r>
          </a:p>
          <a:p>
            <a:endParaRPr lang="en-US" baseline="0" dirty="0" smtClean="0"/>
          </a:p>
          <a:p>
            <a:r>
              <a:rPr lang="en-US" baseline="0" dirty="0" smtClean="0"/>
              <a:t>It might OK for voice but bad for digital data.   The distortion makes it more difficult for modems to demodulate signals properly.</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40</a:t>
            </a:fld>
            <a:endParaRPr lang="en-US"/>
          </a:p>
        </p:txBody>
      </p:sp>
    </p:spTree>
    <p:extLst>
      <p:ext uri="{BB962C8B-B14F-4D97-AF65-F5344CB8AC3E}">
        <p14:creationId xmlns:p14="http://schemas.microsoft.com/office/powerpoint/2010/main" val="2360362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situation is worse when we have a mismatch between the transmitter and receiver.</a:t>
            </a:r>
          </a:p>
          <a:p>
            <a:endParaRPr lang="en-US" baseline="0" dirty="0" smtClean="0"/>
          </a:p>
          <a:p>
            <a:r>
              <a:rPr lang="en-US" baseline="0" dirty="0" smtClean="0"/>
              <a:t>If you have </a:t>
            </a:r>
            <a:r>
              <a:rPr lang="en-US" baseline="0" dirty="0" smtClean="0"/>
              <a:t>flat audio from the transmitter </a:t>
            </a:r>
            <a:r>
              <a:rPr lang="en-US" baseline="0" dirty="0" smtClean="0"/>
              <a:t>and a low pass filter on the receiver, you end up with a situation like this.</a:t>
            </a:r>
          </a:p>
          <a:p>
            <a:endParaRPr lang="en-US" baseline="0" dirty="0" smtClean="0"/>
          </a:p>
          <a:p>
            <a:r>
              <a:rPr lang="en-US" baseline="0" dirty="0" smtClean="0"/>
              <a:t>This is an actual signal captured on the air.  The higher audio tone is considerably weaker than the lower frequency.</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41</a:t>
            </a:fld>
            <a:endParaRPr lang="en-US"/>
          </a:p>
        </p:txBody>
      </p:sp>
    </p:spTree>
    <p:extLst>
      <p:ext uri="{BB962C8B-B14F-4D97-AF65-F5344CB8AC3E}">
        <p14:creationId xmlns:p14="http://schemas.microsoft.com/office/powerpoint/2010/main" val="140044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opposite situation.</a:t>
            </a:r>
          </a:p>
          <a:p>
            <a:endParaRPr lang="en-US" dirty="0" smtClean="0"/>
          </a:p>
          <a:p>
            <a:r>
              <a:rPr lang="en-US" dirty="0" smtClean="0"/>
              <a:t>The transmitter has pre-emphasis and boosts</a:t>
            </a:r>
            <a:r>
              <a:rPr lang="en-US" baseline="0" dirty="0" smtClean="0"/>
              <a:t> the higher audio frequency.</a:t>
            </a:r>
          </a:p>
          <a:p>
            <a:endParaRPr lang="en-US" baseline="0" dirty="0" smtClean="0"/>
          </a:p>
          <a:p>
            <a:r>
              <a:rPr lang="en-US" baseline="0" dirty="0" smtClean="0"/>
              <a:t>On the receiving end there is no de-emphasis.   As a result, the higher audio tone is stronger.</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42</a:t>
            </a:fld>
            <a:endParaRPr lang="en-US"/>
          </a:p>
        </p:txBody>
      </p:sp>
    </p:spTree>
    <p:extLst>
      <p:ext uri="{BB962C8B-B14F-4D97-AF65-F5344CB8AC3E}">
        <p14:creationId xmlns:p14="http://schemas.microsoft.com/office/powerpoint/2010/main" val="139744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either mismatch case,  the</a:t>
            </a:r>
            <a:r>
              <a:rPr lang="en-US" baseline="0" dirty="0" smtClean="0"/>
              <a:t> demodulator has a difficult time rapidly deciding which tone is stronger and it is less reliable.</a:t>
            </a:r>
            <a:endParaRPr lang="en-US" dirty="0" smtClean="0"/>
          </a:p>
          <a:p>
            <a:endParaRPr lang="en-US" dirty="0" smtClean="0"/>
          </a:p>
          <a:p>
            <a:r>
              <a:rPr lang="en-US" dirty="0" smtClean="0"/>
              <a:t>My first</a:t>
            </a:r>
            <a:r>
              <a:rPr lang="en-US" baseline="0" dirty="0" smtClean="0"/>
              <a:t> attempt at improvement was to add automatic gain control so both would get normalized to the same range.</a:t>
            </a:r>
            <a:endParaRPr lang="en-US" dirty="0" smtClean="0"/>
          </a:p>
          <a:p>
            <a:endParaRPr lang="en-US" dirty="0" smtClean="0"/>
          </a:p>
          <a:p>
            <a:r>
              <a:rPr lang="en-US" dirty="0" smtClean="0"/>
              <a:t>Results were better but AGC  takes time to adjust and can get thrown off by bursts of noise.</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43</a:t>
            </a:fld>
            <a:endParaRPr lang="en-US"/>
          </a:p>
        </p:txBody>
      </p:sp>
    </p:spTree>
    <p:extLst>
      <p:ext uri="{BB962C8B-B14F-4D97-AF65-F5344CB8AC3E}">
        <p14:creationId xmlns:p14="http://schemas.microsoft.com/office/powerpoint/2010/main" val="395582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brute force approach would be to use multiple demodulators in parallel.</a:t>
            </a:r>
          </a:p>
          <a:p>
            <a:endParaRPr lang="en-US" baseline="0" dirty="0" smtClean="0"/>
          </a:p>
          <a:p>
            <a:r>
              <a:rPr lang="en-US" baseline="0" dirty="0" smtClean="0"/>
              <a:t>Different filters in front of them would compensate for the various cases of the two tones being out of balance.</a:t>
            </a:r>
          </a:p>
          <a:p>
            <a:endParaRPr lang="en-US" baseline="0" dirty="0" smtClean="0"/>
          </a:p>
          <a:p>
            <a:r>
              <a:rPr lang="en-US" baseline="0" dirty="0" smtClean="0"/>
              <a:t>Duplicates, arriving at nearly the same time, would be removed.</a:t>
            </a:r>
          </a:p>
          <a:p>
            <a:endParaRPr lang="en-US" baseline="0" dirty="0" smtClean="0"/>
          </a:p>
          <a:p>
            <a:r>
              <a:rPr lang="en-US" baseline="0" dirty="0" smtClean="0"/>
              <a:t>The demodulator is compute intensive using hundreds of multiplies and adds for every audio sample.  Running three, like this, would triple the CPU power demand.</a:t>
            </a:r>
          </a:p>
        </p:txBody>
      </p:sp>
      <p:sp>
        <p:nvSpPr>
          <p:cNvPr id="4" name="Slide Number Placeholder 3"/>
          <p:cNvSpPr>
            <a:spLocks noGrp="1"/>
          </p:cNvSpPr>
          <p:nvPr>
            <p:ph type="sldNum" sz="quarter" idx="10"/>
          </p:nvPr>
        </p:nvSpPr>
        <p:spPr/>
        <p:txBody>
          <a:bodyPr/>
          <a:lstStyle/>
          <a:p>
            <a:fld id="{609CC74B-D03B-420D-808B-C7148B11C959}" type="slidenum">
              <a:rPr lang="en-US" smtClean="0"/>
              <a:t>44</a:t>
            </a:fld>
            <a:endParaRPr lang="en-US"/>
          </a:p>
        </p:txBody>
      </p:sp>
    </p:spTree>
    <p:extLst>
      <p:ext uri="{BB962C8B-B14F-4D97-AF65-F5344CB8AC3E}">
        <p14:creationId xmlns:p14="http://schemas.microsoft.com/office/powerpoint/2010/main" val="3254252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I used a variation on the theme where </a:t>
            </a:r>
            <a:r>
              <a:rPr lang="en-US" baseline="0" dirty="0" smtClean="0"/>
              <a:t>the computationally intensive part is done only once.  After obtaining amplitudes for the two tones, one of the amplitudes is increased or decreased before comparing to the other.</a:t>
            </a:r>
            <a:endParaRPr lang="en-US" baseline="0" dirty="0" smtClean="0"/>
          </a:p>
          <a:p>
            <a:endParaRPr lang="en-US" baseline="0" dirty="0" smtClean="0"/>
          </a:p>
          <a:p>
            <a:r>
              <a:rPr lang="en-US" dirty="0" smtClean="0"/>
              <a:t>This</a:t>
            </a:r>
            <a:r>
              <a:rPr lang="en-US" baseline="0" dirty="0" smtClean="0"/>
              <a:t> works well and doesn’t take as much processing power as the brute force method.</a:t>
            </a:r>
          </a:p>
          <a:p>
            <a:endParaRPr lang="en-US" baseline="0" dirty="0" smtClean="0"/>
          </a:p>
          <a:p>
            <a:r>
              <a:rPr lang="en-US" baseline="0" dirty="0" smtClean="0"/>
              <a:t>All of the top performing software TNCs use some variation on this theme.  They all have multiple demodulators running in parallel to compensate for twist in the received signal.</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45</a:t>
            </a:fld>
            <a:endParaRPr lang="en-US"/>
          </a:p>
        </p:txBody>
      </p:sp>
    </p:spTree>
    <p:extLst>
      <p:ext uri="{BB962C8B-B14F-4D97-AF65-F5344CB8AC3E}">
        <p14:creationId xmlns:p14="http://schemas.microsoft.com/office/powerpoint/2010/main" val="3254252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a:t>
            </a:r>
            <a:r>
              <a:rPr lang="en-US" sz="1200" kern="1200" dirty="0" smtClean="0">
                <a:solidFill>
                  <a:schemeClr val="tx1"/>
                </a:solidFill>
                <a:effectLst/>
                <a:latin typeface="+mn-lt"/>
                <a:ea typeface="+mn-ea"/>
                <a:cs typeface="+mn-cs"/>
              </a:rPr>
              <a:t>can you do if your radio signal isn’t quite strong enough to get through reliably? </a:t>
            </a:r>
            <a:r>
              <a:rPr lang="en-US" sz="1200" kern="1200" dirty="0" smtClean="0">
                <a:solidFill>
                  <a:schemeClr val="tx1"/>
                </a:solidFill>
                <a:effectLst/>
                <a:latin typeface="+mn-lt"/>
                <a:ea typeface="+mn-ea"/>
                <a:cs typeface="+mn-cs"/>
              </a:rPr>
              <a:t>More power? Move </a:t>
            </a:r>
            <a:r>
              <a:rPr lang="en-US" sz="1200" kern="1200" dirty="0" smtClean="0">
                <a:solidFill>
                  <a:schemeClr val="tx1"/>
                </a:solidFill>
                <a:effectLst/>
                <a:latin typeface="+mn-lt"/>
                <a:ea typeface="+mn-ea"/>
                <a:cs typeface="+mn-cs"/>
              </a:rPr>
              <a:t>to higher ground?  Get a better antenna?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Sometimes </a:t>
            </a:r>
            <a:r>
              <a:rPr lang="en-US" sz="1200" kern="1200" dirty="0" smtClean="0">
                <a:solidFill>
                  <a:schemeClr val="tx1"/>
                </a:solidFill>
                <a:effectLst/>
                <a:latin typeface="+mn-lt"/>
                <a:ea typeface="+mn-ea"/>
                <a:cs typeface="+mn-cs"/>
              </a:rPr>
              <a:t>those are not options.  Another way to improve communication reliability is to add redundant information so the message will still get through even if small parts are missing.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Adding additional </a:t>
            </a:r>
            <a:r>
              <a:rPr lang="en-US" sz="1200" kern="1200" dirty="0" smtClean="0">
                <a:solidFill>
                  <a:schemeClr val="tx1"/>
                </a:solidFill>
                <a:effectLst/>
                <a:latin typeface="+mn-lt"/>
                <a:ea typeface="+mn-ea"/>
                <a:cs typeface="+mn-cs"/>
              </a:rPr>
              <a:t>information, so the receiving end can fix up errors, is known as Forward Error Correction (FEC).  This is very common.  It is used in all sorts of radio communication, digital video, QR codes, DSL, and disk drives.  It is even used with CD’s and DVD’s to work around errors caused by scratches.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Back on 2006, the </a:t>
            </a:r>
            <a:r>
              <a:rPr lang="en-US" sz="1200" kern="1200" dirty="0" err="1" smtClean="0">
                <a:solidFill>
                  <a:schemeClr val="tx1"/>
                </a:solidFill>
                <a:effectLst/>
                <a:latin typeface="+mn-lt"/>
                <a:ea typeface="+mn-ea"/>
                <a:cs typeface="+mn-cs"/>
              </a:rPr>
              <a:t>Stensat</a:t>
            </a:r>
            <a:r>
              <a:rPr lang="en-US" sz="1200" kern="1200" dirty="0" smtClean="0">
                <a:solidFill>
                  <a:schemeClr val="tx1"/>
                </a:solidFill>
                <a:effectLst/>
                <a:latin typeface="+mn-lt"/>
                <a:ea typeface="+mn-ea"/>
                <a:cs typeface="+mn-cs"/>
              </a:rPr>
              <a:t> Group came up with a clever way to add Forward Error Correction to AX.25 while maintaining complete backward compatibility with existing equipment.  Each frame is now transmitted with:</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 carefully chosen 64 bit pattern to identify the format of the data to follow.  </a:t>
            </a:r>
          </a:p>
          <a:p>
            <a:pPr lvl="0"/>
            <a:r>
              <a:rPr lang="en-US" sz="1200" kern="1200" dirty="0" smtClean="0">
                <a:solidFill>
                  <a:schemeClr val="tx1"/>
                </a:solidFill>
                <a:effectLst/>
                <a:latin typeface="+mn-lt"/>
                <a:ea typeface="+mn-ea"/>
                <a:cs typeface="+mn-cs"/>
              </a:rPr>
              <a:t>- The normal AX.25 frame, including the FCS, and surrounding “flag” patterns.</a:t>
            </a:r>
          </a:p>
          <a:p>
            <a:pPr lvl="0"/>
            <a:r>
              <a:rPr lang="en-US" sz="1200" kern="1200" dirty="0" smtClean="0">
                <a:solidFill>
                  <a:schemeClr val="tx1"/>
                </a:solidFill>
                <a:effectLst/>
                <a:latin typeface="+mn-lt"/>
                <a:ea typeface="+mn-ea"/>
                <a:cs typeface="+mn-cs"/>
              </a:rPr>
              <a:t>- Parity check bytes.</a:t>
            </a:r>
          </a:p>
          <a:p>
            <a:endParaRPr lang="en-US" dirty="0" smtClean="0"/>
          </a:p>
          <a:p>
            <a:r>
              <a:rPr lang="en-US" dirty="0" smtClean="0"/>
              <a:t>Their application was for satellites</a:t>
            </a:r>
            <a:r>
              <a:rPr lang="en-US" baseline="0" dirty="0" smtClean="0"/>
              <a:t> and the receiving implementations were oriented towards satellites.  I thought it would be interesting to integrate this into a general purpose TNC so it would be easy to use in other situations.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46</a:t>
            </a:fld>
            <a:endParaRPr lang="en-US"/>
          </a:p>
        </p:txBody>
      </p:sp>
    </p:spTree>
    <p:extLst>
      <p:ext uri="{BB962C8B-B14F-4D97-AF65-F5344CB8AC3E}">
        <p14:creationId xmlns:p14="http://schemas.microsoft.com/office/powerpoint/2010/main" val="1846224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correlation</a:t>
            </a:r>
            <a:r>
              <a:rPr lang="en-US" sz="1200" kern="1200" baseline="0" dirty="0" smtClean="0">
                <a:solidFill>
                  <a:schemeClr val="tx1"/>
                </a:solidFill>
                <a:effectLst/>
                <a:latin typeface="+mn-lt"/>
                <a:ea typeface="+mn-ea"/>
                <a:cs typeface="+mn-cs"/>
              </a:rPr>
              <a:t> tag identifies the number of data and check bytes following.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Reed-Solomon algorithm is used to </a:t>
            </a:r>
            <a:r>
              <a:rPr lang="en-US" sz="1200" kern="1200" dirty="0" smtClean="0">
                <a:solidFill>
                  <a:schemeClr val="tx1"/>
                </a:solidFill>
                <a:effectLst/>
                <a:latin typeface="+mn-lt"/>
                <a:ea typeface="+mn-ea"/>
                <a:cs typeface="+mn-cs"/>
              </a:rPr>
              <a:t>attempt fixing </a:t>
            </a:r>
            <a:r>
              <a:rPr lang="en-US" sz="1200" kern="1200" dirty="0" smtClean="0">
                <a:solidFill>
                  <a:schemeClr val="tx1"/>
                </a:solidFill>
                <a:effectLst/>
                <a:latin typeface="+mn-lt"/>
                <a:ea typeface="+mn-ea"/>
                <a:cs typeface="+mn-cs"/>
              </a:rPr>
              <a:t>errors.  The number of bytes that can be repaired is one half the number of check bytes.</a:t>
            </a:r>
          </a:p>
          <a:p>
            <a:endParaRPr lang="en-US" dirty="0" smtClean="0"/>
          </a:p>
          <a:p>
            <a:r>
              <a:rPr lang="en-US" sz="1200" kern="1200" dirty="0" smtClean="0">
                <a:solidFill>
                  <a:schemeClr val="tx1"/>
                </a:solidFill>
                <a:effectLst/>
                <a:latin typeface="+mn-lt"/>
                <a:ea typeface="+mn-ea"/>
                <a:cs typeface="+mn-cs"/>
              </a:rPr>
              <a:t>The sender can choose an appropriate correlation tag depending on amount of space required for the AX.25 frame and the desired strength of error correction</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FX.25 has been used for </a:t>
            </a:r>
            <a:r>
              <a:rPr lang="en-US" sz="1200" kern="1200" dirty="0" smtClean="0">
                <a:solidFill>
                  <a:schemeClr val="tx1"/>
                </a:solidFill>
                <a:effectLst/>
                <a:latin typeface="+mn-lt"/>
                <a:ea typeface="+mn-ea"/>
                <a:cs typeface="+mn-cs"/>
              </a:rPr>
              <a:t>some </a:t>
            </a:r>
            <a:r>
              <a:rPr lang="en-US" sz="1200" kern="1200" dirty="0" smtClean="0">
                <a:solidFill>
                  <a:schemeClr val="tx1"/>
                </a:solidFill>
                <a:effectLst/>
                <a:latin typeface="+mn-lt"/>
                <a:ea typeface="+mn-ea"/>
                <a:cs typeface="+mn-cs"/>
              </a:rPr>
              <a:t>Amateur Radio Satellites but never gained any acceptance outside of that little niche.  Now that FX.25 has been integrated into a general purpose TNC, </a:t>
            </a:r>
            <a:r>
              <a:rPr lang="en-US" sz="1200" kern="1200" dirty="0" smtClean="0">
                <a:solidFill>
                  <a:schemeClr val="tx1"/>
                </a:solidFill>
                <a:effectLst/>
                <a:latin typeface="+mn-lt"/>
                <a:ea typeface="+mn-ea"/>
                <a:cs typeface="+mn-cs"/>
              </a:rPr>
              <a:t>there are many new possibilities for using it.</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47</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did an</a:t>
            </a:r>
            <a:r>
              <a:rPr lang="en-US" sz="1200" kern="1200" baseline="0" dirty="0" smtClean="0">
                <a:solidFill>
                  <a:schemeClr val="tx1"/>
                </a:solidFill>
                <a:effectLst/>
                <a:latin typeface="+mn-lt"/>
                <a:ea typeface="+mn-ea"/>
                <a:cs typeface="+mn-cs"/>
              </a:rPr>
              <a:t> experiment to evaluated how well it worked.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1000</a:t>
            </a:r>
            <a:r>
              <a:rPr lang="en-US" sz="1200" kern="1200" baseline="0" dirty="0" smtClean="0">
                <a:solidFill>
                  <a:schemeClr val="tx1"/>
                </a:solidFill>
                <a:effectLst/>
                <a:latin typeface="+mn-lt"/>
                <a:ea typeface="+mn-ea"/>
                <a:cs typeface="+mn-cs"/>
              </a:rPr>
              <a:t> APRS packets are sent with regular AX.25 and FX.25.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controlled Bit Error Rate is introduced at the receiving and the number of frames received correctly is counted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Regular AX.25 fails when even a single bit is corrupted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FX.25 can fix up to 32 bytes (that’s bytes, not bits!!!) in a corrupted frame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FX.25 keeps going strong long after regular AX.25 is completely useless.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48</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Connected mode </a:t>
            </a:r>
            <a:r>
              <a:rPr lang="en-US" sz="1200" kern="1200" dirty="0" smtClean="0">
                <a:solidFill>
                  <a:schemeClr val="tx1"/>
                </a:solidFill>
                <a:effectLst/>
                <a:latin typeface="+mn-lt"/>
                <a:ea typeface="+mn-ea"/>
                <a:cs typeface="+mn-cs"/>
              </a:rPr>
              <a:t>is used for a point to point link </a:t>
            </a:r>
            <a:r>
              <a:rPr lang="en-US" sz="1200" kern="1200" dirty="0" smtClean="0">
                <a:solidFill>
                  <a:schemeClr val="tx1"/>
                </a:solidFill>
                <a:effectLst/>
                <a:latin typeface="+mn-lt"/>
                <a:ea typeface="+mn-ea"/>
                <a:cs typeface="+mn-cs"/>
              </a:rPr>
              <a:t>between two specific stations. </a:t>
            </a: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receiving end acknowledges what has been received and asks for repeats of missing pieces</a:t>
            </a:r>
            <a:r>
              <a:rPr lang="en-US" sz="1200" kern="1200" dirty="0" smtClean="0">
                <a:solidFill>
                  <a:schemeClr val="tx1"/>
                </a:solidFill>
                <a:effectLst/>
                <a:latin typeface="+mn-lt"/>
                <a:ea typeface="+mn-ea"/>
                <a:cs typeface="+mn-cs"/>
              </a:rPr>
              <a:t>.  After the maximum retry count is exceeded, it</a:t>
            </a:r>
            <a:r>
              <a:rPr lang="en-US" sz="1200" kern="1200" baseline="0" dirty="0" smtClean="0">
                <a:solidFill>
                  <a:schemeClr val="tx1"/>
                </a:solidFill>
                <a:effectLst/>
                <a:latin typeface="+mn-lt"/>
                <a:ea typeface="+mn-ea"/>
                <a:cs typeface="+mn-cs"/>
              </a:rPr>
              <a:t> gives up.</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Connected </a:t>
            </a:r>
            <a:r>
              <a:rPr lang="en-US" sz="1200" kern="1200" dirty="0" smtClean="0">
                <a:solidFill>
                  <a:schemeClr val="tx1"/>
                </a:solidFill>
                <a:effectLst/>
                <a:latin typeface="+mn-lt"/>
                <a:ea typeface="+mn-ea"/>
                <a:cs typeface="+mn-cs"/>
              </a:rPr>
              <a:t>mode AX.25 packet radio is often used, with applications like Outpost PM and </a:t>
            </a:r>
            <a:r>
              <a:rPr lang="en-US" sz="1200" kern="1200" dirty="0" err="1" smtClean="0">
                <a:solidFill>
                  <a:schemeClr val="tx1"/>
                </a:solidFill>
                <a:effectLst/>
                <a:latin typeface="+mn-lt"/>
                <a:ea typeface="+mn-ea"/>
                <a:cs typeface="+mn-cs"/>
              </a:rPr>
              <a:t>WinLink</a:t>
            </a:r>
            <a:r>
              <a:rPr lang="en-US" sz="1200" kern="1200" dirty="0" smtClean="0">
                <a:solidFill>
                  <a:schemeClr val="tx1"/>
                </a:solidFill>
                <a:effectLst/>
                <a:latin typeface="+mn-lt"/>
                <a:ea typeface="+mn-ea"/>
                <a:cs typeface="+mn-cs"/>
              </a:rPr>
              <a:t> Express, for emergency communications.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test uses 100 frames each with 128 information bytes.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throughput</a:t>
            </a:r>
            <a:r>
              <a:rPr lang="en-US" sz="1200" kern="1200" baseline="0" dirty="0" smtClean="0">
                <a:solidFill>
                  <a:schemeClr val="tx1"/>
                </a:solidFill>
                <a:effectLst/>
                <a:latin typeface="+mn-lt"/>
                <a:ea typeface="+mn-ea"/>
                <a:cs typeface="+mn-cs"/>
              </a:rPr>
              <a:t> rate is the total number of bytes divided by the time required. </a:t>
            </a:r>
            <a:r>
              <a:rPr lang="en-US" sz="1200" kern="1200" dirty="0" smtClean="0">
                <a:solidFill>
                  <a:schemeClr val="tx1"/>
                </a:solidFill>
                <a:effectLst/>
                <a:latin typeface="+mn-lt"/>
                <a:ea typeface="+mn-ea"/>
                <a:cs typeface="+mn-cs"/>
              </a:rPr>
              <a:t>As </a:t>
            </a:r>
            <a:r>
              <a:rPr lang="en-US" sz="1200" kern="1200" dirty="0" smtClean="0">
                <a:solidFill>
                  <a:schemeClr val="tx1"/>
                </a:solidFill>
                <a:effectLst/>
                <a:latin typeface="+mn-lt"/>
                <a:ea typeface="+mn-ea"/>
                <a:cs typeface="+mn-cs"/>
              </a:rPr>
              <a:t>the error rate increases, more retries are required, and the throughput decreases.  At some point, it just gives up before reaching the end.  We give this a score of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 </a:t>
            </a:r>
            <a:r>
              <a:rPr lang="en-US" sz="1200" kern="1200" dirty="0" smtClean="0">
                <a:solidFill>
                  <a:schemeClr val="tx1"/>
                </a:solidFill>
                <a:effectLst/>
                <a:latin typeface="+mn-lt"/>
                <a:ea typeface="+mn-ea"/>
                <a:cs typeface="+mn-cs"/>
              </a:rPr>
              <a:t>good conditions, FX.25 is slower because it has more overhead.  When conditions deteriorate, FX.25 </a:t>
            </a:r>
            <a:r>
              <a:rPr lang="en-US" sz="1200" kern="1200" dirty="0" smtClean="0">
                <a:solidFill>
                  <a:schemeClr val="tx1"/>
                </a:solidFill>
                <a:effectLst/>
                <a:latin typeface="+mn-lt"/>
                <a:ea typeface="+mn-ea"/>
                <a:cs typeface="+mn-cs"/>
              </a:rPr>
              <a:t>shows </a:t>
            </a:r>
            <a:r>
              <a:rPr lang="en-US" sz="1200" kern="1200" dirty="0" smtClean="0">
                <a:solidFill>
                  <a:schemeClr val="tx1"/>
                </a:solidFill>
                <a:effectLst/>
                <a:latin typeface="+mn-lt"/>
                <a:ea typeface="+mn-ea"/>
                <a:cs typeface="+mn-cs"/>
              </a:rPr>
              <a:t>little or no degradation long after AX.25 is completely useless.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49</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indent="0">
              <a:buNone/>
            </a:pPr>
            <a:endParaRPr lang="en-US" dirty="0" smtClean="0"/>
          </a:p>
          <a:p>
            <a:pPr marL="45720" indent="0">
              <a:buNone/>
            </a:pPr>
            <a:r>
              <a:rPr lang="en-US" dirty="0" smtClean="0"/>
              <a:t>Around </a:t>
            </a:r>
            <a:r>
              <a:rPr lang="en-US" dirty="0" smtClean="0"/>
              <a:t>1978</a:t>
            </a:r>
            <a:r>
              <a:rPr lang="en-US" baseline="0" dirty="0" smtClean="0"/>
              <a:t> Canadian hams began experimenting with a much different method of sending data over the air.</a:t>
            </a:r>
          </a:p>
          <a:p>
            <a:pPr marL="45720" indent="0">
              <a:buNone/>
            </a:pPr>
            <a:endParaRPr lang="en-US" baseline="0" dirty="0" smtClean="0"/>
          </a:p>
          <a:p>
            <a:pPr marL="45720" indent="0">
              <a:buNone/>
            </a:pPr>
            <a:r>
              <a:rPr lang="en-US" baseline="0" dirty="0" smtClean="0"/>
              <a:t>Rather than keeping the transmitter on and sending one character at a time, it was sent in a short package (or “packet”).</a:t>
            </a:r>
          </a:p>
          <a:p>
            <a:pPr marL="45720" indent="0">
              <a:buNone/>
            </a:pPr>
            <a:endParaRPr lang="en-US" baseline="0" dirty="0" smtClean="0"/>
          </a:p>
          <a:p>
            <a:pPr marL="45720" indent="0">
              <a:buNone/>
            </a:pPr>
            <a:r>
              <a:rPr lang="en-US" baseline="0" dirty="0" smtClean="0"/>
              <a:t>Each transmission contained:   (explain these …)</a:t>
            </a:r>
            <a:endParaRPr lang="en-US" dirty="0" smtClean="0"/>
          </a:p>
          <a:p>
            <a:pPr marL="45720" indent="0">
              <a:buNone/>
            </a:pPr>
            <a:endParaRPr lang="en-US" dirty="0" smtClean="0"/>
          </a:p>
          <a:p>
            <a:pPr marL="45720" indent="0">
              <a:buNone/>
            </a:pPr>
            <a:r>
              <a:rPr lang="en-US" dirty="0" smtClean="0"/>
              <a:t>Destination </a:t>
            </a:r>
            <a:r>
              <a:rPr lang="en-US" dirty="0" smtClean="0"/>
              <a:t>address.</a:t>
            </a:r>
          </a:p>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address. (e.g. ham </a:t>
            </a:r>
            <a:r>
              <a:rPr lang="en-US" dirty="0" err="1" smtClean="0"/>
              <a:t>callsign</a:t>
            </a:r>
            <a:r>
              <a:rPr lang="en-US" dirty="0" smtClean="0"/>
              <a:t>)</a:t>
            </a:r>
          </a:p>
          <a:p>
            <a:pPr marL="45720" indent="0">
              <a:buNone/>
            </a:pPr>
            <a:r>
              <a:rPr lang="en-US" dirty="0" smtClean="0"/>
              <a:t>Optional </a:t>
            </a:r>
            <a:r>
              <a:rPr lang="en-US" dirty="0" smtClean="0"/>
              <a:t>repeater addresses.</a:t>
            </a:r>
          </a:p>
          <a:p>
            <a:pPr marL="45720" indent="0">
              <a:buNone/>
            </a:pPr>
            <a:r>
              <a:rPr lang="en-US" dirty="0" smtClean="0"/>
              <a:t>Control / protocol bytes.</a:t>
            </a:r>
          </a:p>
          <a:p>
            <a:pPr marL="45720" indent="0">
              <a:buNone/>
            </a:pPr>
            <a:r>
              <a:rPr lang="en-US" dirty="0" smtClean="0"/>
              <a:t>Information part.</a:t>
            </a:r>
          </a:p>
          <a:p>
            <a:pPr marL="45720" indent="0">
              <a:buNone/>
            </a:pPr>
            <a:r>
              <a:rPr lang="en-US" dirty="0" smtClean="0"/>
              <a:t>Error checking  (FCS, CRC).</a:t>
            </a:r>
          </a:p>
          <a:p>
            <a:endParaRPr lang="en-US" dirty="0" smtClean="0"/>
          </a:p>
          <a:p>
            <a:endParaRPr lang="en-US" dirty="0" smtClean="0"/>
          </a:p>
          <a:p>
            <a:endParaRPr lang="en-US" dirty="0" smtClean="0"/>
          </a:p>
          <a:p>
            <a:r>
              <a:rPr lang="en-US" dirty="0" smtClean="0"/>
              <a:t>[[</a:t>
            </a:r>
            <a:r>
              <a:rPr lang="en-US" baseline="0" dirty="0" smtClean="0"/>
              <a:t> Fact check:  This is the AX.25 format, a little different than what was used initially.   Close enough for our purposes here.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a:t>
            </a:r>
            <a:r>
              <a:rPr lang="en-US" baseline="0" dirty="0" smtClean="0"/>
              <a:t> of packet radio / APRS tutorials.  Most of them are from 15 or 20 years ago or even the previous Century.</a:t>
            </a:r>
          </a:p>
          <a:p>
            <a:endParaRPr lang="en-US" baseline="0" dirty="0" smtClean="0"/>
          </a:p>
          <a:p>
            <a:r>
              <a:rPr lang="en-US" baseline="0" dirty="0" smtClean="0"/>
              <a:t>They will tell you need to spend a substantial amount of money on special </a:t>
            </a:r>
            <a:r>
              <a:rPr lang="en-US" baseline="0" dirty="0" smtClean="0"/>
              <a:t>hardware, just to get started, and only list software which has been obsolete for a long time.</a:t>
            </a:r>
            <a:endParaRPr lang="en-US" baseline="0" dirty="0" smtClean="0"/>
          </a:p>
          <a:p>
            <a:endParaRPr lang="en-US" baseline="0" dirty="0" smtClean="0"/>
          </a:p>
          <a:p>
            <a:r>
              <a:rPr lang="en-US" baseline="0" dirty="0" smtClean="0"/>
              <a:t>If software TNCs are mentioned at all, they are dismissed as having poor performance.</a:t>
            </a:r>
          </a:p>
          <a:p>
            <a:endParaRPr lang="en-US" baseline="0" dirty="0" smtClean="0"/>
          </a:p>
          <a:p>
            <a:r>
              <a:rPr lang="en-US" baseline="0" dirty="0" smtClean="0"/>
              <a:t>There are times when it is beneficial to have specialized hardware but you don’t need to spend anything to get started.  After gaining some experience you can make better informed purchasing decisions.</a:t>
            </a:r>
          </a:p>
          <a:p>
            <a:endParaRPr lang="en-US" baseline="0" dirty="0" smtClean="0"/>
          </a:p>
          <a:p>
            <a:r>
              <a:rPr lang="en-US" baseline="0" dirty="0" smtClean="0"/>
              <a:t>Nowadays the newer software TNCs have left the </a:t>
            </a:r>
            <a:r>
              <a:rPr lang="en-US" baseline="0" dirty="0" smtClean="0"/>
              <a:t>1980s </a:t>
            </a:r>
            <a:r>
              <a:rPr lang="en-US" baseline="0" dirty="0" smtClean="0"/>
              <a:t>style hardware behind in the dust.  They have better performance, more features, and lower cost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50</a:t>
            </a:fld>
            <a:endParaRPr lang="en-US"/>
          </a:p>
        </p:txBody>
      </p:sp>
    </p:spTree>
    <p:extLst>
      <p:ext uri="{BB962C8B-B14F-4D97-AF65-F5344CB8AC3E}">
        <p14:creationId xmlns:p14="http://schemas.microsoft.com/office/powerpoint/2010/main" val="3083609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51</a:t>
            </a:fld>
            <a:endParaRPr lang="en-US"/>
          </a:p>
        </p:txBody>
      </p:sp>
    </p:spTree>
    <p:extLst>
      <p:ext uri="{BB962C8B-B14F-4D97-AF65-F5344CB8AC3E}">
        <p14:creationId xmlns:p14="http://schemas.microsoft.com/office/powerpoint/2010/main" val="40344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With RTTY </a:t>
            </a:r>
            <a:r>
              <a:rPr lang="en-US" dirty="0" smtClean="0"/>
              <a:t>the</a:t>
            </a:r>
            <a:r>
              <a:rPr lang="en-US" baseline="0" dirty="0" smtClean="0"/>
              <a:t> keyboard is connected directly to the modem and characters are sent as you type.</a:t>
            </a:r>
            <a:endParaRPr lang="en-US" baseline="0" dirty="0" smtClean="0"/>
          </a:p>
          <a:p>
            <a:endParaRPr lang="en-US" baseline="0" dirty="0" smtClean="0"/>
          </a:p>
          <a:p>
            <a:r>
              <a:rPr lang="en-US" dirty="0" smtClean="0"/>
              <a:t>For Packet Radio, </a:t>
            </a:r>
            <a:r>
              <a:rPr lang="en-US" baseline="0" dirty="0" smtClean="0"/>
              <a:t>some </a:t>
            </a:r>
            <a:r>
              <a:rPr lang="en-US" baseline="0" dirty="0" smtClean="0"/>
              <a:t>brains </a:t>
            </a:r>
            <a:r>
              <a:rPr lang="en-US" baseline="0" dirty="0" smtClean="0"/>
              <a:t>are added </a:t>
            </a:r>
            <a:r>
              <a:rPr lang="en-US" baseline="0" dirty="0" smtClean="0"/>
              <a:t>between the terminal and modem to implement the protocol used over the air.</a:t>
            </a:r>
          </a:p>
          <a:p>
            <a:endParaRPr lang="en-US" baseline="0" dirty="0" smtClean="0"/>
          </a:p>
          <a:p>
            <a:r>
              <a:rPr lang="en-US" baseline="0" dirty="0" smtClean="0"/>
              <a:t>This device is called a Terminal Node Controller   (TNC).</a:t>
            </a:r>
          </a:p>
          <a:p>
            <a:endParaRPr lang="en-US" baseline="0" dirty="0" smtClean="0"/>
          </a:p>
          <a:p>
            <a:r>
              <a:rPr lang="en-US" baseline="0" dirty="0" smtClean="0"/>
              <a:t>The operator could take a while to compose a </a:t>
            </a:r>
            <a:r>
              <a:rPr lang="en-US" baseline="0" dirty="0" smtClean="0"/>
              <a:t>message.  When the message is complete, it is sent in a short burst known as a frame or a packet.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6</a:t>
            </a:fld>
            <a:endParaRPr lang="en-US"/>
          </a:p>
        </p:txBody>
      </p:sp>
    </p:spTree>
    <p:extLst>
      <p:ext uri="{BB962C8B-B14F-4D97-AF65-F5344CB8AC3E}">
        <p14:creationId xmlns:p14="http://schemas.microsoft.com/office/powerpoint/2010/main" val="127195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new approach offers many advantages.</a:t>
            </a:r>
            <a:r>
              <a:rPr lang="en-US" baseline="0" dirty="0" smtClean="0"/>
              <a:t>   </a:t>
            </a:r>
          </a:p>
          <a:p>
            <a:endParaRPr lang="en-US" baseline="0" dirty="0" smtClean="0"/>
          </a:p>
          <a:p>
            <a:pPr marL="171450" indent="-171450">
              <a:buFontTx/>
              <a:buChar char="-"/>
            </a:pPr>
            <a:r>
              <a:rPr lang="en-US" baseline="0" dirty="0" smtClean="0"/>
              <a:t>Rather than tying up a radio channel with one person typing a character at a time, a message could be sent in a short burst.</a:t>
            </a:r>
          </a:p>
          <a:p>
            <a:pPr marL="171450" indent="-171450">
              <a:buFontTx/>
              <a:buChar char="-"/>
            </a:pPr>
            <a:endParaRPr lang="en-US" baseline="0" dirty="0" smtClean="0"/>
          </a:p>
          <a:p>
            <a:pPr marL="171450" indent="-171450">
              <a:buFontTx/>
              <a:buChar char="-"/>
            </a:pPr>
            <a:r>
              <a:rPr lang="en-US" baseline="0" dirty="0" smtClean="0"/>
              <a:t>Each packet contains information about where it came from and where it should be going.</a:t>
            </a:r>
          </a:p>
          <a:p>
            <a:pPr marL="171450" indent="-171450">
              <a:buFontTx/>
              <a:buChar char="-"/>
            </a:pPr>
            <a:endParaRPr lang="en-US" baseline="0" dirty="0" smtClean="0"/>
          </a:p>
          <a:p>
            <a:pPr marL="171450" indent="-171450">
              <a:buFontTx/>
              <a:buChar char="-"/>
            </a:pPr>
            <a:r>
              <a:rPr lang="en-US" baseline="0" dirty="0" smtClean="0"/>
              <a:t>This allows many people to share one frequency.</a:t>
            </a:r>
          </a:p>
          <a:p>
            <a:pPr marL="171450" indent="-171450">
              <a:buFontTx/>
              <a:buChar char="-"/>
            </a:pPr>
            <a:endParaRPr lang="en-US" baseline="0" dirty="0" smtClean="0"/>
          </a:p>
          <a:p>
            <a:pPr marL="171450" indent="-171450">
              <a:buFontTx/>
              <a:buChar char="-"/>
            </a:pPr>
            <a:r>
              <a:rPr lang="en-US" baseline="0" dirty="0" smtClean="0"/>
              <a:t>Error detection provided confidence that the data was not corrupted.</a:t>
            </a:r>
          </a:p>
          <a:p>
            <a:pPr marL="171450" indent="-171450">
              <a:buFontTx/>
              <a:buChar char="-"/>
            </a:pPr>
            <a:endParaRPr lang="en-US" baseline="0" dirty="0" smtClean="0"/>
          </a:p>
          <a:p>
            <a:pPr marL="171450" indent="-171450">
              <a:buFontTx/>
              <a:buChar char="-"/>
            </a:pPr>
            <a:r>
              <a:rPr lang="en-US" baseline="0" dirty="0" smtClean="0"/>
              <a:t>When connected to another station, the </a:t>
            </a:r>
            <a:r>
              <a:rPr lang="en-US" baseline="0" dirty="0" smtClean="0"/>
              <a:t>TNC would send acknowledgements when data was received correctly an perform retries when it doesn’t get thru the first time.</a:t>
            </a:r>
          </a:p>
          <a:p>
            <a:pPr marL="171450" indent="-171450">
              <a:buFontTx/>
              <a:buChar char="-"/>
            </a:pPr>
            <a:endParaRPr lang="en-US" baseline="0" dirty="0" smtClean="0"/>
          </a:p>
          <a:p>
            <a:pPr marL="171450" indent="-171450">
              <a:buFontTx/>
              <a:buChar char="-"/>
            </a:pPr>
            <a:r>
              <a:rPr lang="en-US" baseline="0" dirty="0" smtClean="0"/>
              <a:t>Data was not limited to printable characters.  You can send </a:t>
            </a:r>
            <a:r>
              <a:rPr lang="en-US" baseline="0" dirty="0" smtClean="0"/>
              <a:t>any byte stream </a:t>
            </a:r>
            <a:r>
              <a:rPr lang="en-US" baseline="0" dirty="0" smtClean="0"/>
              <a:t>such as JPEG images.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7</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US" dirty="0" smtClean="0"/>
          </a:p>
          <a:p>
            <a:pPr>
              <a:buFont typeface="Wingdings" panose="05000000000000000000" pitchFamily="2" charset="2"/>
              <a:buNone/>
            </a:pPr>
            <a:r>
              <a:rPr lang="en-US" dirty="0" smtClean="0"/>
              <a:t>American</a:t>
            </a:r>
            <a:r>
              <a:rPr lang="en-US" baseline="0" dirty="0" smtClean="0"/>
              <a:t> ham radio operators had a disadvantage.   The FCC did not allow the ASCII code to be used over ham radio until 1980.   Special permission was required to perform the same type of experimentation as the Canadians.</a:t>
            </a:r>
          </a:p>
          <a:p>
            <a:pPr>
              <a:buFont typeface="Wingdings" panose="05000000000000000000" pitchFamily="2" charset="2"/>
              <a:buNone/>
            </a:pPr>
            <a:endParaRPr lang="en-US" baseline="0" dirty="0" smtClean="0"/>
          </a:p>
          <a:p>
            <a:pPr>
              <a:buFont typeface="Wingdings" panose="05000000000000000000" pitchFamily="2" charset="2"/>
              <a:buNone/>
            </a:pPr>
            <a:r>
              <a:rPr lang="en-US" baseline="0" dirty="0" smtClean="0"/>
              <a:t>The </a:t>
            </a:r>
            <a:r>
              <a:rPr lang="en-US" baseline="0" dirty="0" err="1" smtClean="0"/>
              <a:t>Vancover</a:t>
            </a:r>
            <a:r>
              <a:rPr lang="en-US" baseline="0" dirty="0" smtClean="0"/>
              <a:t> Amateur Digital Communications Group made their design available as a bare printed circuit board.  It was necessary to gather up all the other </a:t>
            </a:r>
            <a:r>
              <a:rPr lang="en-US" baseline="0" dirty="0" smtClean="0"/>
              <a:t>parts.  It didn’t even include the modem.   Building was not convenient so it did not become popular.</a:t>
            </a:r>
            <a:endParaRPr lang="en-US" baseline="0" dirty="0" smtClean="0"/>
          </a:p>
          <a:p>
            <a:pPr>
              <a:buFont typeface="Wingdings" panose="05000000000000000000" pitchFamily="2" charset="2"/>
              <a:buNone/>
            </a:pPr>
            <a:endParaRPr lang="en-US" dirty="0" smtClean="0"/>
          </a:p>
          <a:p>
            <a:pPr>
              <a:buFont typeface="Wingdings" panose="05000000000000000000" pitchFamily="2" charset="2"/>
              <a:buNone/>
            </a:pPr>
            <a:r>
              <a:rPr lang="en-US" dirty="0" smtClean="0"/>
              <a:t>In 1983,</a:t>
            </a:r>
            <a:r>
              <a:rPr lang="en-US" baseline="0" dirty="0" smtClean="0"/>
              <a:t> Tucson Amateur Packet Radio (pronounced tapper) introduced their TNC-1 kit which made it a lot easier.</a:t>
            </a:r>
            <a:endParaRPr lang="en-US" dirty="0" smtClean="0"/>
          </a:p>
          <a:p>
            <a:pPr>
              <a:buFont typeface="Wingdings" panose="05000000000000000000" pitchFamily="2" charset="2"/>
              <a:buNone/>
            </a:pPr>
            <a:endParaRPr lang="en-US" dirty="0" smtClean="0"/>
          </a:p>
          <a:p>
            <a:pPr>
              <a:buFont typeface="Wingdings" panose="05000000000000000000" pitchFamily="2" charset="2"/>
              <a:buNone/>
            </a:pPr>
            <a:r>
              <a:rPr lang="en-US" dirty="0" smtClean="0"/>
              <a:t>- All parts including</a:t>
            </a:r>
            <a:r>
              <a:rPr lang="en-US" baseline="0" dirty="0" smtClean="0"/>
              <a:t> modem and power supply.</a:t>
            </a:r>
          </a:p>
          <a:p>
            <a:pPr>
              <a:buFont typeface="Wingdings" panose="05000000000000000000" pitchFamily="2" charset="2"/>
              <a:buNone/>
            </a:pPr>
            <a:r>
              <a:rPr lang="en-US" baseline="0" dirty="0" smtClean="0"/>
              <a:t>- Documentation about 2 inches thick</a:t>
            </a:r>
            <a:r>
              <a:rPr lang="en-US" baseline="0" dirty="0" smtClean="0"/>
              <a:t>. Own binder.</a:t>
            </a:r>
            <a:endParaRPr lang="en-US" dirty="0" smtClean="0"/>
          </a:p>
          <a:p>
            <a:pPr marL="0" indent="0">
              <a:buFontTx/>
              <a:buNone/>
            </a:pPr>
            <a:r>
              <a:rPr lang="en-US" dirty="0" smtClean="0"/>
              <a:t>- $</a:t>
            </a:r>
            <a:r>
              <a:rPr lang="en-US" dirty="0" smtClean="0"/>
              <a:t>350  Did not include case.</a:t>
            </a:r>
          </a:p>
          <a:p>
            <a:pPr marL="171450" indent="-171450">
              <a:buFontTx/>
              <a:buChar char="-"/>
            </a:pPr>
            <a:endParaRPr lang="en-US" dirty="0" smtClean="0"/>
          </a:p>
          <a:p>
            <a:pPr marL="0" indent="0">
              <a:buFontTx/>
              <a:buNone/>
            </a:pPr>
            <a:r>
              <a:rPr lang="en-US" dirty="0" smtClean="0"/>
              <a:t>This</a:t>
            </a:r>
            <a:r>
              <a:rPr lang="en-US" baseline="0" dirty="0" smtClean="0"/>
              <a:t> was later available as the </a:t>
            </a:r>
            <a:r>
              <a:rPr lang="en-US" dirty="0" err="1" smtClean="0"/>
              <a:t>Heathkit</a:t>
            </a:r>
            <a:r>
              <a:rPr lang="en-US" dirty="0" smtClean="0"/>
              <a:t> HD-4040.</a:t>
            </a:r>
            <a:endParaRPr lang="en-US" baseline="0" dirty="0" smtClean="0"/>
          </a:p>
          <a:p>
            <a:pPr>
              <a:buFont typeface="Wingdings" panose="05000000000000000000" pitchFamily="2" charset="2"/>
              <a:buNone/>
            </a:pPr>
            <a:endParaRPr lang="en-US" dirty="0" smtClean="0"/>
          </a:p>
          <a:p>
            <a:endParaRPr lang="en-US" dirty="0" smtClean="0"/>
          </a:p>
          <a:p>
            <a:r>
              <a:rPr lang="en-US" dirty="0" smtClean="0"/>
              <a:t>They</a:t>
            </a:r>
            <a:r>
              <a:rPr lang="en-US" baseline="0" dirty="0" smtClean="0"/>
              <a:t> threw a lot of hardware at the problem.  About 27 integrated circuits.  </a:t>
            </a:r>
          </a:p>
          <a:p>
            <a:endParaRPr lang="en-US" baseline="0" dirty="0" smtClean="0"/>
          </a:p>
          <a:p>
            <a:r>
              <a:rPr lang="en-US" baseline="0" dirty="0" smtClean="0"/>
              <a:t>The TNC-2 came along a couple years later.   It was smaller and cheaper.  MFJ and others produced products based on this design.   For a while , everyone was churning out new TNC products.</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8</a:t>
            </a:fld>
            <a:endParaRPr lang="en-US"/>
          </a:p>
        </p:txBody>
      </p:sp>
    </p:spTree>
    <p:extLst>
      <p:ext uri="{BB962C8B-B14F-4D97-AF65-F5344CB8AC3E}">
        <p14:creationId xmlns:p14="http://schemas.microsoft.com/office/powerpoint/2010/main" val="803325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t>
            </a:r>
            <a:r>
              <a:rPr lang="en-US" baseline="0" dirty="0" smtClean="0"/>
              <a:t>user interface </a:t>
            </a:r>
            <a:r>
              <a:rPr lang="en-US" baseline="0" dirty="0" smtClean="0"/>
              <a:t>was designed for a person sitting at a dumb terminal talking to another person.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Soon people got bored</a:t>
            </a:r>
            <a:r>
              <a:rPr lang="en-US" baseline="0" dirty="0" smtClean="0"/>
              <a:t> with talking person to person and started building applications such as bulletin board systems.  This interface not well suited for communication with a computer application.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Characters going  TO  the TNC:</a:t>
            </a:r>
          </a:p>
          <a:p>
            <a:r>
              <a:rPr lang="en-US" dirty="0" smtClean="0"/>
              <a:t>- Commands.</a:t>
            </a:r>
          </a:p>
          <a:p>
            <a:pPr marL="0" indent="0">
              <a:buFontTx/>
              <a:buNone/>
            </a:pPr>
            <a:r>
              <a:rPr lang="en-US" dirty="0" smtClean="0"/>
              <a:t>- Data for another connected station.</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Characters coming</a:t>
            </a:r>
            <a:r>
              <a:rPr lang="en-US" baseline="0" dirty="0" smtClean="0"/>
              <a:t>  FROM the T</a:t>
            </a:r>
            <a:r>
              <a:rPr lang="en-US" dirty="0" smtClean="0"/>
              <a:t>NC:</a:t>
            </a:r>
          </a:p>
          <a:p>
            <a:r>
              <a:rPr lang="en-US" dirty="0" smtClean="0"/>
              <a:t>- Monitoring of activity.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Echoing of what was typed.</a:t>
            </a:r>
          </a:p>
          <a:p>
            <a:r>
              <a:rPr lang="en-US" dirty="0" smtClean="0"/>
              <a:t>- </a:t>
            </a:r>
            <a:r>
              <a:rPr lang="en-US" dirty="0" smtClean="0"/>
              <a:t>Response to commands.</a:t>
            </a:r>
          </a:p>
          <a:p>
            <a:r>
              <a:rPr lang="en-US" dirty="0" smtClean="0"/>
              <a:t>- Text from other connected station.</a:t>
            </a:r>
          </a:p>
          <a:p>
            <a:r>
              <a:rPr lang="en-US" dirty="0" smtClean="0"/>
              <a:t>- Status messages</a:t>
            </a:r>
            <a:r>
              <a:rPr lang="en-US" baseline="0" dirty="0" smtClean="0"/>
              <a:t> – vendor specific.</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9</a:t>
            </a:fld>
            <a:endParaRPr lang="en-US"/>
          </a:p>
        </p:txBody>
      </p:sp>
    </p:spTree>
    <p:extLst>
      <p:ext uri="{BB962C8B-B14F-4D97-AF65-F5344CB8AC3E}">
        <p14:creationId xmlns:p14="http://schemas.microsoft.com/office/powerpoint/2010/main" val="254289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2/21/2021</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1D8BD707-D9CF-40AE-B4C6-C98DA3205C09}" type="datetimeFigureOut">
              <a:rPr lang="en-US" smtClean="0"/>
              <a:pPr/>
              <a:t>2/21/2021</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18269" y="87284"/>
            <a:ext cx="762000" cy="762000"/>
          </a:xfrm>
          <a:prstGeom prst="rect">
            <a:avLst/>
          </a:prstGeom>
        </p:spPr>
      </p:pic>
    </p:spTree>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hyperlink" Target="http://www.linux-ax25.org/wiki/Main_Pag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emf"/><Relationship Id="rId9"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aprs.ne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0"/>
            <a:ext cx="7315200" cy="3206649"/>
          </a:xfrm>
        </p:spPr>
        <p:txBody>
          <a:bodyPr/>
          <a:lstStyle/>
          <a:p>
            <a:r>
              <a:rPr lang="en-US" dirty="0"/>
              <a:t/>
            </a:r>
            <a:br>
              <a:rPr lang="en-US" dirty="0"/>
            </a:br>
            <a:r>
              <a:rPr lang="en-US" dirty="0" smtClean="0"/>
              <a:t>Dire Wolf </a:t>
            </a:r>
            <a:br>
              <a:rPr lang="en-US" dirty="0" smtClean="0"/>
            </a:br>
            <a:r>
              <a:rPr lang="en-US" dirty="0" smtClean="0"/>
              <a:t>Software TNC</a:t>
            </a:r>
            <a:endParaRPr lang="en-US" dirty="0"/>
          </a:p>
        </p:txBody>
      </p:sp>
      <p:sp>
        <p:nvSpPr>
          <p:cNvPr id="3" name="Subtitle 2"/>
          <p:cNvSpPr>
            <a:spLocks noGrp="1"/>
          </p:cNvSpPr>
          <p:nvPr>
            <p:ph type="subTitle" idx="1"/>
          </p:nvPr>
        </p:nvSpPr>
        <p:spPr/>
        <p:txBody>
          <a:bodyPr>
            <a:normAutofit lnSpcReduction="10000"/>
          </a:bodyPr>
          <a:lstStyle/>
          <a:p>
            <a:endParaRPr lang="en-US" dirty="0" smtClean="0"/>
          </a:p>
          <a:p>
            <a:r>
              <a:rPr lang="en-US" dirty="0" smtClean="0"/>
              <a:t>John Langner, WB2OSZ</a:t>
            </a:r>
          </a:p>
          <a:p>
            <a:r>
              <a:rPr lang="en-US" dirty="0" smtClean="0"/>
              <a:t>Waltham Amateur Radio Association,  February </a:t>
            </a:r>
            <a:r>
              <a:rPr lang="en-US" dirty="0" smtClean="0"/>
              <a:t>24, 2021</a:t>
            </a:r>
            <a:endParaRPr lang="en-US" dirty="0"/>
          </a:p>
        </p:txBody>
      </p:sp>
    </p:spTree>
    <p:extLst>
      <p:ext uri="{BB962C8B-B14F-4D97-AF65-F5344CB8AC3E}">
        <p14:creationId xmlns:p14="http://schemas.microsoft.com/office/powerpoint/2010/main" val="254482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761999"/>
          </a:xfrm>
        </p:spPr>
        <p:txBody>
          <a:bodyPr>
            <a:normAutofit/>
          </a:bodyPr>
          <a:lstStyle/>
          <a:p>
            <a:r>
              <a:rPr lang="en-US" dirty="0" smtClean="0"/>
              <a:t>K.I.S.S. </a:t>
            </a:r>
            <a:r>
              <a:rPr lang="en-US" dirty="0" smtClean="0"/>
              <a:t>Protocol  </a:t>
            </a:r>
            <a:r>
              <a:rPr lang="en-US" dirty="0" smtClean="0"/>
              <a:t>- 1986</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264" y="238620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4770" y="4953000"/>
            <a:ext cx="7086600" cy="1477328"/>
          </a:xfrm>
          <a:prstGeom prst="rect">
            <a:avLst/>
          </a:prstGeom>
          <a:noFill/>
        </p:spPr>
        <p:txBody>
          <a:bodyPr wrap="square" rtlCol="0">
            <a:spAutoFit/>
          </a:bodyPr>
          <a:lstStyle/>
          <a:p>
            <a:r>
              <a:rPr lang="en-US" dirty="0" smtClean="0"/>
              <a:t>Smaller brain needed for TNC.</a:t>
            </a:r>
          </a:p>
          <a:p>
            <a:endParaRPr lang="en-US" dirty="0" smtClean="0"/>
          </a:p>
          <a:p>
            <a:pPr marL="285750" indent="-285750">
              <a:buFont typeface="Arial" panose="020B0604020202020204" pitchFamily="34" charset="0"/>
              <a:buChar char="•"/>
            </a:pPr>
            <a:r>
              <a:rPr lang="en-US" dirty="0" smtClean="0"/>
              <a:t>Transmit:  TNC adds CRC and HDLC flags.</a:t>
            </a:r>
          </a:p>
          <a:p>
            <a:pPr marL="285750" indent="-285750">
              <a:buFont typeface="Arial" panose="020B0604020202020204" pitchFamily="34" charset="0"/>
              <a:buChar char="•"/>
            </a:pPr>
            <a:r>
              <a:rPr lang="en-US" dirty="0" smtClean="0"/>
              <a:t>Receive:  TNC checks for correct CRC and removes it.</a:t>
            </a:r>
          </a:p>
          <a:p>
            <a:endParaRPr lang="en-US" dirty="0" smtClean="0"/>
          </a:p>
        </p:txBody>
      </p:sp>
      <p:sp>
        <p:nvSpPr>
          <p:cNvPr id="5" name="Left-Right Arrow 4"/>
          <p:cNvSpPr/>
          <p:nvPr/>
        </p:nvSpPr>
        <p:spPr>
          <a:xfrm>
            <a:off x="2895600" y="3041822"/>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921821" y="2877418"/>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John\AppData\Local\Microsoft\Windows\INetCache\IE\M9D57A50\HappyP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892" y="1778900"/>
            <a:ext cx="1828800" cy="1647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1209" y="2155721"/>
            <a:ext cx="2077712" cy="12708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40799" y="2415842"/>
            <a:ext cx="1001038" cy="369332"/>
          </a:xfrm>
          <a:prstGeom prst="rect">
            <a:avLst/>
          </a:prstGeom>
          <a:noFill/>
        </p:spPr>
        <p:txBody>
          <a:bodyPr wrap="square" rtlCol="0">
            <a:spAutoFit/>
          </a:bodyPr>
          <a:lstStyle/>
          <a:p>
            <a:r>
              <a:rPr lang="en-US" dirty="0" smtClean="0"/>
              <a:t>RS-232</a:t>
            </a:r>
            <a:endParaRPr lang="en-US" dirty="0"/>
          </a:p>
        </p:txBody>
      </p:sp>
      <p:sp>
        <p:nvSpPr>
          <p:cNvPr id="3" name="TextBox 2"/>
          <p:cNvSpPr txBox="1"/>
          <p:nvPr/>
        </p:nvSpPr>
        <p:spPr>
          <a:xfrm>
            <a:off x="3841837" y="1600200"/>
            <a:ext cx="1796963" cy="646331"/>
          </a:xfrm>
          <a:prstGeom prst="rect">
            <a:avLst/>
          </a:prstGeom>
          <a:noFill/>
        </p:spPr>
        <p:txBody>
          <a:bodyPr wrap="square" rtlCol="0">
            <a:spAutoFit/>
          </a:bodyPr>
          <a:lstStyle/>
          <a:p>
            <a:r>
              <a:rPr lang="en-US" dirty="0" smtClean="0"/>
              <a:t>Very simple (KISS)  TNC</a:t>
            </a:r>
            <a:endParaRPr lang="en-US" dirty="0"/>
          </a:p>
        </p:txBody>
      </p:sp>
      <p:pic>
        <p:nvPicPr>
          <p:cNvPr id="2050" name="Picture 2"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0717" y="2877418"/>
            <a:ext cx="460677" cy="3288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717" y="3878734"/>
            <a:ext cx="4800600" cy="76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96" y="3915333"/>
            <a:ext cx="33909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42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315200" cy="914400"/>
          </a:xfrm>
        </p:spPr>
        <p:txBody>
          <a:bodyPr>
            <a:normAutofit/>
          </a:bodyPr>
          <a:lstStyle/>
          <a:p>
            <a:r>
              <a:rPr lang="en-US" dirty="0" smtClean="0"/>
              <a:t>APRS – Data Types</a:t>
            </a:r>
            <a:endParaRPr lang="en-US" dirty="0"/>
          </a:p>
        </p:txBody>
      </p:sp>
      <p:sp>
        <p:nvSpPr>
          <p:cNvPr id="3" name="Content Placeholder 2"/>
          <p:cNvSpPr>
            <a:spLocks noGrp="1"/>
          </p:cNvSpPr>
          <p:nvPr>
            <p:ph idx="1"/>
          </p:nvPr>
        </p:nvSpPr>
        <p:spPr>
          <a:xfrm>
            <a:off x="838200" y="1447800"/>
            <a:ext cx="7315200" cy="5105400"/>
          </a:xfrm>
        </p:spPr>
        <p:txBody>
          <a:bodyPr>
            <a:normAutofit fontScale="92500" lnSpcReduction="10000"/>
          </a:bodyPr>
          <a:lstStyle/>
          <a:p>
            <a:pPr marL="45720" indent="0">
              <a:buNone/>
            </a:pPr>
            <a:endParaRPr lang="en-US" i="1" dirty="0" smtClean="0"/>
          </a:p>
          <a:p>
            <a:pPr marL="45720" indent="0">
              <a:buNone/>
            </a:pPr>
            <a:r>
              <a:rPr lang="en-US" i="1" dirty="0" smtClean="0"/>
              <a:t>	“</a:t>
            </a:r>
            <a:r>
              <a:rPr lang="en-US" b="1" i="1" dirty="0"/>
              <a:t>APRS is not a vehicle tracking system</a:t>
            </a:r>
            <a:r>
              <a:rPr lang="en-US" b="1" i="1" dirty="0" smtClean="0"/>
              <a:t>. …”</a:t>
            </a:r>
          </a:p>
          <a:p>
            <a:pPr marL="320040" lvl="1" indent="0">
              <a:buNone/>
            </a:pPr>
            <a:endParaRPr lang="en-US" i="1" dirty="0"/>
          </a:p>
          <a:p>
            <a:r>
              <a:rPr lang="en-US" dirty="0" smtClean="0"/>
              <a:t>Positions  (usually transmitting station.)</a:t>
            </a:r>
          </a:p>
          <a:p>
            <a:endParaRPr lang="en-US" dirty="0" smtClean="0"/>
          </a:p>
          <a:p>
            <a:r>
              <a:rPr lang="en-US" dirty="0" smtClean="0"/>
              <a:t>Objects  (usually on behalf of other entity.)</a:t>
            </a:r>
          </a:p>
          <a:p>
            <a:endParaRPr lang="en-US" dirty="0" smtClean="0"/>
          </a:p>
          <a:p>
            <a:r>
              <a:rPr lang="en-US" dirty="0" smtClean="0"/>
              <a:t>Weather Reports.</a:t>
            </a:r>
          </a:p>
          <a:p>
            <a:endParaRPr lang="en-US" dirty="0" smtClean="0"/>
          </a:p>
          <a:p>
            <a:r>
              <a:rPr lang="en-US" dirty="0" smtClean="0"/>
              <a:t>Telemetry.</a:t>
            </a:r>
          </a:p>
          <a:p>
            <a:endParaRPr lang="en-US" dirty="0" smtClean="0"/>
          </a:p>
          <a:p>
            <a:r>
              <a:rPr lang="en-US" dirty="0" smtClean="0"/>
              <a:t>“Messages” to an individual or bulletins to groups.</a:t>
            </a:r>
          </a:p>
          <a:p>
            <a:endParaRPr lang="en-US" dirty="0" smtClean="0"/>
          </a:p>
          <a:p>
            <a:r>
              <a:rPr lang="en-US" dirty="0" smtClean="0"/>
              <a:t>Queries and Responses.</a:t>
            </a:r>
          </a:p>
          <a:p>
            <a:pPr marL="45720" indent="0">
              <a:buNone/>
            </a:pPr>
            <a:endParaRPr lang="en-US" dirty="0" smtClean="0"/>
          </a:p>
          <a:p>
            <a:r>
              <a:rPr lang="en-US" dirty="0" smtClean="0"/>
              <a:t>APRS of Things.   (like Internet of Things)</a:t>
            </a:r>
          </a:p>
          <a:p>
            <a:pPr marL="45720" indent="0">
              <a:buNone/>
            </a:pPr>
            <a:endParaRPr lang="en-US" dirty="0" smtClean="0"/>
          </a:p>
          <a:p>
            <a:pPr marL="45720" indent="0">
              <a:buNone/>
            </a:pPr>
            <a:endParaRPr lang="en-US" dirty="0"/>
          </a:p>
        </p:txBody>
      </p:sp>
    </p:spTree>
    <p:extLst>
      <p:ext uri="{BB962C8B-B14F-4D97-AF65-F5344CB8AC3E}">
        <p14:creationId xmlns:p14="http://schemas.microsoft.com/office/powerpoint/2010/main" val="344779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fontScale="90000"/>
          </a:bodyPr>
          <a:lstStyle/>
          <a:p>
            <a:r>
              <a:rPr lang="en-US" dirty="0" smtClean="0"/>
              <a:t>Packet / APRS – late 20</a:t>
            </a:r>
            <a:r>
              <a:rPr lang="en-US" baseline="30000" dirty="0" smtClean="0"/>
              <a:t>th</a:t>
            </a:r>
            <a:r>
              <a:rPr lang="en-US" dirty="0" smtClean="0"/>
              <a:t> Century</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755" y="299580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Left-Right Arrow 4"/>
          <p:cNvSpPr/>
          <p:nvPr/>
        </p:nvSpPr>
        <p:spPr>
          <a:xfrm>
            <a:off x="2776409" y="3319809"/>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767955"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John\AppData\Local\Microsoft\Windows\INetCache\IE\FT936OP4\HappyP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23239"/>
            <a:ext cx="2510054" cy="2261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5947" y="2677219"/>
            <a:ext cx="2101114" cy="12851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07295" y="2690021"/>
            <a:ext cx="1003126" cy="369332"/>
          </a:xfrm>
          <a:prstGeom prst="rect">
            <a:avLst/>
          </a:prstGeom>
          <a:noFill/>
        </p:spPr>
        <p:txBody>
          <a:bodyPr wrap="square" rtlCol="0">
            <a:spAutoFit/>
          </a:bodyPr>
          <a:lstStyle/>
          <a:p>
            <a:r>
              <a:rPr lang="en-US" dirty="0" smtClean="0"/>
              <a:t>RS-232</a:t>
            </a:r>
            <a:endParaRPr lang="en-US" dirty="0"/>
          </a:p>
        </p:txBody>
      </p:sp>
      <p:sp>
        <p:nvSpPr>
          <p:cNvPr id="6" name="TextBox 5"/>
          <p:cNvSpPr txBox="1"/>
          <p:nvPr/>
        </p:nvSpPr>
        <p:spPr>
          <a:xfrm>
            <a:off x="4091835" y="1865432"/>
            <a:ext cx="2121838" cy="646331"/>
          </a:xfrm>
          <a:prstGeom prst="rect">
            <a:avLst/>
          </a:prstGeom>
          <a:noFill/>
        </p:spPr>
        <p:txBody>
          <a:bodyPr wrap="square" rtlCol="0">
            <a:spAutoFit/>
          </a:bodyPr>
          <a:lstStyle/>
          <a:p>
            <a:r>
              <a:rPr lang="en-US" dirty="0" smtClean="0"/>
              <a:t>Hardware TNC from 1980’s</a:t>
            </a:r>
            <a:endParaRPr lang="en-US" dirty="0"/>
          </a:p>
        </p:txBody>
      </p:sp>
      <p:pic>
        <p:nvPicPr>
          <p:cNvPr id="4098" name="Picture 2"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5149" y="3141871"/>
            <a:ext cx="838200" cy="59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2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90599"/>
          </a:xfrm>
        </p:spPr>
        <p:txBody>
          <a:bodyPr>
            <a:normAutofit/>
          </a:bodyPr>
          <a:lstStyle/>
          <a:p>
            <a:r>
              <a:rPr lang="en-US" dirty="0" smtClean="0"/>
              <a:t>TNC replaced by software</a:t>
            </a:r>
            <a:endParaRPr lang="en-US" dirty="0"/>
          </a:p>
        </p:txBody>
      </p:sp>
      <p:sp>
        <p:nvSpPr>
          <p:cNvPr id="4" name="TextBox 3"/>
          <p:cNvSpPr txBox="1"/>
          <p:nvPr/>
        </p:nvSpPr>
        <p:spPr>
          <a:xfrm>
            <a:off x="1000991" y="4800600"/>
            <a:ext cx="7309981" cy="1323439"/>
          </a:xfrm>
          <a:prstGeom prst="rect">
            <a:avLst/>
          </a:prstGeom>
          <a:noFill/>
        </p:spPr>
        <p:txBody>
          <a:bodyPr wrap="square" rtlCol="0">
            <a:spAutoFit/>
          </a:bodyPr>
          <a:lstStyle/>
          <a:p>
            <a:pPr algn="ctr"/>
            <a:endParaRPr lang="en-US" sz="2000" dirty="0" smtClean="0"/>
          </a:p>
          <a:p>
            <a:pPr algn="ctr"/>
            <a:r>
              <a:rPr lang="en-US" sz="2000" dirty="0" smtClean="0"/>
              <a:t>Cheaper.</a:t>
            </a:r>
          </a:p>
          <a:p>
            <a:pPr algn="ctr"/>
            <a:endParaRPr lang="en-US" sz="2000" dirty="0"/>
          </a:p>
          <a:p>
            <a:pPr algn="ctr"/>
            <a:r>
              <a:rPr lang="en-US" sz="2000" dirty="0" smtClean="0"/>
              <a:t>Better Results.</a:t>
            </a:r>
            <a:endParaRPr lang="en-US" sz="2000" dirty="0"/>
          </a:p>
        </p:txBody>
      </p:sp>
      <p:sp>
        <p:nvSpPr>
          <p:cNvPr id="15" name="Left-Right Arrow 14"/>
          <p:cNvSpPr/>
          <p:nvPr/>
        </p:nvSpPr>
        <p:spPr>
          <a:xfrm>
            <a:off x="4267200" y="3276599"/>
            <a:ext cx="1295400"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John\AppData\Local\Microsoft\Windows\INetCache\IE\FT936OP4\HappyP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019" y="1905000"/>
            <a:ext cx="2667000" cy="2402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John\AppData\Local\Microsoft\Windows\INetCache\IE\FT936OP4\Ham-Radio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2716159"/>
            <a:ext cx="2370061" cy="14496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14381" y="2273441"/>
            <a:ext cx="1001038" cy="646331"/>
          </a:xfrm>
          <a:prstGeom prst="rect">
            <a:avLst/>
          </a:prstGeom>
          <a:noFill/>
        </p:spPr>
        <p:txBody>
          <a:bodyPr wrap="square" rtlCol="0">
            <a:spAutoFit/>
          </a:bodyPr>
          <a:lstStyle/>
          <a:p>
            <a:r>
              <a:rPr lang="en-US" dirty="0" smtClean="0"/>
              <a:t>Audio &amp;  PTT</a:t>
            </a:r>
            <a:endParaRPr lang="en-US" dirty="0"/>
          </a:p>
        </p:txBody>
      </p:sp>
    </p:spTree>
    <p:extLst>
      <p:ext uri="{BB962C8B-B14F-4D97-AF65-F5344CB8AC3E}">
        <p14:creationId xmlns:p14="http://schemas.microsoft.com/office/powerpoint/2010/main" val="23406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838200" y="457201"/>
            <a:ext cx="3886200" cy="761999"/>
          </a:xfrm>
        </p:spPr>
        <p:txBody>
          <a:bodyPr>
            <a:normAutofit/>
          </a:bodyPr>
          <a:lstStyle/>
          <a:p>
            <a:r>
              <a:rPr lang="en-US" dirty="0" smtClean="0"/>
              <a:t>More Flexibility</a:t>
            </a:r>
            <a:endParaRPr lang="en-US" dirty="0"/>
          </a:p>
        </p:txBody>
      </p:sp>
      <p:sp>
        <p:nvSpPr>
          <p:cNvPr id="17" name="TextBox 16"/>
          <p:cNvSpPr txBox="1"/>
          <p:nvPr/>
        </p:nvSpPr>
        <p:spPr>
          <a:xfrm>
            <a:off x="6050219" y="5537030"/>
            <a:ext cx="2796842" cy="1015663"/>
          </a:xfrm>
          <a:prstGeom prst="rect">
            <a:avLst/>
          </a:prstGeom>
          <a:noFill/>
        </p:spPr>
        <p:txBody>
          <a:bodyPr wrap="square" rtlCol="0">
            <a:spAutoFit/>
          </a:bodyPr>
          <a:lstStyle/>
          <a:p>
            <a:pPr algn="ctr"/>
            <a:endParaRPr lang="en-US" sz="2000" dirty="0" smtClean="0"/>
          </a:p>
          <a:p>
            <a:pPr algn="ctr"/>
            <a:r>
              <a:rPr lang="en-US" sz="2000" dirty="0" smtClean="0"/>
              <a:t>Raspberry Pi</a:t>
            </a:r>
          </a:p>
          <a:p>
            <a:pPr algn="ctr"/>
            <a:r>
              <a:rPr lang="en-US" sz="2000" dirty="0" smtClean="0"/>
              <a:t>TNC software.</a:t>
            </a:r>
            <a:endParaRPr lang="en-US" sz="2000" dirty="0"/>
          </a:p>
        </p:txBody>
      </p:sp>
      <p:sp>
        <p:nvSpPr>
          <p:cNvPr id="18" name="Left-Right Arrow 17"/>
          <p:cNvSpPr/>
          <p:nvPr/>
        </p:nvSpPr>
        <p:spPr>
          <a:xfrm rot="1038379">
            <a:off x="3683348" y="4015602"/>
            <a:ext cx="2556484" cy="3157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Users\John\AppData\Local\Microsoft\Windows\INetCache\IE\FT936OP4\Ham-Radio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1" y="1826124"/>
            <a:ext cx="1478543" cy="9043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John\AppData\Local\Microsoft\Windows\Temporary Internet Files\Content.IE5\CVU180BQ\raspberrypi3-520x34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4067" y="4092397"/>
            <a:ext cx="2087277" cy="13808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John\AppData\Local\Microsoft\Windows\Temporary Internet Files\Content.IE5\CVU180BQ\Laptop[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4526" y="3183476"/>
            <a:ext cx="1686698" cy="1681648"/>
          </a:xfrm>
          <a:prstGeom prst="rect">
            <a:avLst/>
          </a:prstGeom>
          <a:noFill/>
          <a:extLst>
            <a:ext uri="{909E8E84-426E-40DD-AFC4-6F175D3DCCD1}">
              <a14:hiddenFill xmlns:a14="http://schemas.microsoft.com/office/drawing/2010/main">
                <a:solidFill>
                  <a:srgbClr val="FFFFFF"/>
                </a:solidFill>
              </a14:hiddenFill>
            </a:ext>
          </a:extLst>
        </p:spPr>
      </p:pic>
      <p:sp>
        <p:nvSpPr>
          <p:cNvPr id="23" name="Left-Right Arrow 22"/>
          <p:cNvSpPr/>
          <p:nvPr/>
        </p:nvSpPr>
        <p:spPr>
          <a:xfrm rot="16200000">
            <a:off x="7375426" y="3260038"/>
            <a:ext cx="1014060" cy="2851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C:\Users\John\AppData\Local\Microsoft\Windows\INetCache\IE\M9D57A50\bluetooth[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616182"/>
            <a:ext cx="1061224" cy="10612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John\AppData\Local\Microsoft\Windows\INetCache\IE\0QPTI1OL\rs232[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85" y="5537030"/>
            <a:ext cx="1492929" cy="12472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John\AppData\Local\Microsoft\Windows\INetCache\IE\M9D57A50\WiFi[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3993" y="4371251"/>
            <a:ext cx="1049531" cy="61087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120128" y="5537030"/>
            <a:ext cx="1537222" cy="1247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06384" y="5537030"/>
            <a:ext cx="1492930" cy="1247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Left-Right Arrow 29"/>
          <p:cNvSpPr/>
          <p:nvPr/>
        </p:nvSpPr>
        <p:spPr>
          <a:xfrm rot="14288062">
            <a:off x="5851088" y="3123222"/>
            <a:ext cx="1259654" cy="2934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C:\Users\John\AppData\Local\Microsoft\Windows\Temporary Internet Files\Content.IE5\CVU180BQ\toshiba_encore_windows_8_tablet_available_for_preorder_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6596" y="1524000"/>
            <a:ext cx="1447800" cy="1206500"/>
          </a:xfrm>
          <a:prstGeom prst="rect">
            <a:avLst/>
          </a:prstGeom>
          <a:noFill/>
          <a:extLst>
            <a:ext uri="{909E8E84-426E-40DD-AFC4-6F175D3DCCD1}">
              <a14:hiddenFill xmlns:a14="http://schemas.microsoft.com/office/drawing/2010/main">
                <a:solidFill>
                  <a:srgbClr val="FFFFFF"/>
                </a:solidFill>
              </a14:hiddenFill>
            </a:ext>
          </a:extLst>
        </p:spPr>
      </p:pic>
      <p:sp>
        <p:nvSpPr>
          <p:cNvPr id="32" name="Left-Right Arrow 31"/>
          <p:cNvSpPr/>
          <p:nvPr/>
        </p:nvSpPr>
        <p:spPr>
          <a:xfrm rot="1761664">
            <a:off x="2548330" y="3129885"/>
            <a:ext cx="3880858" cy="2800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C:\Users\John\AppData\Local\Microsoft\Windows\Temporary Internet Files\Content.IE5\UR7J0M6N\Network_cloud.svg[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3600" y="5181601"/>
            <a:ext cx="2006493" cy="2006493"/>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p:cNvSpPr/>
          <p:nvPr/>
        </p:nvSpPr>
        <p:spPr>
          <a:xfrm rot="8777731">
            <a:off x="5137846" y="5310035"/>
            <a:ext cx="1280696" cy="3263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551224" y="5867400"/>
            <a:ext cx="1477976" cy="400110"/>
          </a:xfrm>
          <a:prstGeom prst="rect">
            <a:avLst/>
          </a:prstGeom>
          <a:noFill/>
        </p:spPr>
        <p:txBody>
          <a:bodyPr wrap="square" rtlCol="0">
            <a:spAutoFit/>
          </a:bodyPr>
          <a:lstStyle/>
          <a:p>
            <a:r>
              <a:rPr lang="en-US" sz="2000" dirty="0" smtClean="0">
                <a:solidFill>
                  <a:schemeClr val="bg1"/>
                </a:solidFill>
              </a:rPr>
              <a:t>APRS-IS</a:t>
            </a:r>
            <a:endParaRPr lang="en-US" sz="2000" dirty="0">
              <a:solidFill>
                <a:schemeClr val="bg1"/>
              </a:solidFill>
            </a:endParaRPr>
          </a:p>
        </p:txBody>
      </p:sp>
      <p:sp>
        <p:nvSpPr>
          <p:cNvPr id="36" name="TextBox 35"/>
          <p:cNvSpPr txBox="1"/>
          <p:nvPr/>
        </p:nvSpPr>
        <p:spPr>
          <a:xfrm>
            <a:off x="106384" y="2895600"/>
            <a:ext cx="1758142" cy="2585323"/>
          </a:xfrm>
          <a:prstGeom prst="rect">
            <a:avLst/>
          </a:prstGeom>
          <a:noFill/>
        </p:spPr>
        <p:txBody>
          <a:bodyPr wrap="square" rtlCol="0">
            <a:spAutoFit/>
          </a:bodyPr>
          <a:lstStyle/>
          <a:p>
            <a:r>
              <a:rPr lang="en-US" dirty="0" err="1" smtClean="0"/>
              <a:t>APRSDroid</a:t>
            </a:r>
            <a:r>
              <a:rPr lang="en-US" dirty="0" smtClean="0"/>
              <a:t>,</a:t>
            </a:r>
          </a:p>
          <a:p>
            <a:r>
              <a:rPr lang="en-US" dirty="0" smtClean="0"/>
              <a:t>APRSISCE,</a:t>
            </a:r>
          </a:p>
          <a:p>
            <a:r>
              <a:rPr lang="en-US" dirty="0" smtClean="0"/>
              <a:t>YAAC,</a:t>
            </a:r>
          </a:p>
          <a:p>
            <a:r>
              <a:rPr lang="en-US" dirty="0" err="1" smtClean="0"/>
              <a:t>Xastir</a:t>
            </a:r>
            <a:r>
              <a:rPr lang="en-US" dirty="0" smtClean="0"/>
              <a:t>, UISS,</a:t>
            </a:r>
          </a:p>
          <a:p>
            <a:r>
              <a:rPr lang="en-US" dirty="0" smtClean="0"/>
              <a:t>APRS-TW,</a:t>
            </a:r>
          </a:p>
          <a:p>
            <a:r>
              <a:rPr lang="en-US" dirty="0" err="1" smtClean="0"/>
              <a:t>WinLink</a:t>
            </a:r>
            <a:r>
              <a:rPr lang="en-US" dirty="0" smtClean="0"/>
              <a:t> Express, Outpost PM, etc.</a:t>
            </a:r>
            <a:endParaRPr lang="en-US" dirty="0"/>
          </a:p>
        </p:txBody>
      </p:sp>
      <p:pic>
        <p:nvPicPr>
          <p:cNvPr id="4099" name="Picture 3" descr="C:\Users\John\AppData\Local\Microsoft\Windows\INetCache\IE\EBN6A6D4\20160407085134!Weather-Station[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9084" y="620742"/>
            <a:ext cx="1806515" cy="18065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John\AppData\Local\Microsoft\Windows\INetCache\IE\FT936OP4\Ham-Radio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8421" y="930245"/>
            <a:ext cx="1478543" cy="90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5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914399"/>
          </a:xfrm>
        </p:spPr>
        <p:txBody>
          <a:bodyPr/>
          <a:lstStyle/>
          <a:p>
            <a:r>
              <a:rPr lang="en-US" dirty="0" smtClean="0"/>
              <a:t>What is Dire Wolf ?</a:t>
            </a:r>
            <a:endParaRPr lang="en-US" dirty="0"/>
          </a:p>
        </p:txBody>
      </p:sp>
      <p:sp>
        <p:nvSpPr>
          <p:cNvPr id="3" name="Content Placeholder 2"/>
          <p:cNvSpPr>
            <a:spLocks noGrp="1"/>
          </p:cNvSpPr>
          <p:nvPr>
            <p:ph idx="1"/>
          </p:nvPr>
        </p:nvSpPr>
        <p:spPr>
          <a:xfrm>
            <a:off x="914400" y="1600200"/>
            <a:ext cx="7315200" cy="4724400"/>
          </a:xfrm>
        </p:spPr>
        <p:txBody>
          <a:bodyPr>
            <a:normAutofit fontScale="77500" lnSpcReduction="20000"/>
          </a:bodyPr>
          <a:lstStyle/>
          <a:p>
            <a:pPr marL="45720" indent="0">
              <a:buNone/>
            </a:pPr>
            <a:r>
              <a:rPr lang="en-US" sz="2400" dirty="0" smtClean="0"/>
              <a:t>Free Open </a:t>
            </a:r>
            <a:r>
              <a:rPr lang="en-US" sz="2400" dirty="0" smtClean="0"/>
              <a:t>source software replacement for the traditional TNC.</a:t>
            </a:r>
          </a:p>
          <a:p>
            <a:pPr marL="45720" indent="0">
              <a:buNone/>
            </a:pPr>
            <a:endParaRPr lang="en-US" sz="2400" dirty="0" smtClean="0"/>
          </a:p>
          <a:p>
            <a:r>
              <a:rPr lang="en-US" sz="2400" dirty="0" smtClean="0"/>
              <a:t>Windows, 32 or 64 bit.</a:t>
            </a:r>
            <a:endParaRPr lang="en-US" sz="2400" dirty="0" smtClean="0"/>
          </a:p>
          <a:p>
            <a:r>
              <a:rPr lang="en-US" sz="2400" dirty="0" smtClean="0"/>
              <a:t>Linux   -  x86, x86_64 PC,  </a:t>
            </a:r>
            <a:r>
              <a:rPr lang="en-US" sz="2400" dirty="0" smtClean="0"/>
              <a:t>ARM, Raspberry </a:t>
            </a:r>
            <a:r>
              <a:rPr lang="en-US" sz="2400" dirty="0" smtClean="0"/>
              <a:t>Pi.</a:t>
            </a:r>
          </a:p>
          <a:p>
            <a:r>
              <a:rPr lang="en-US" sz="2400" dirty="0" smtClean="0"/>
              <a:t>Mac </a:t>
            </a:r>
            <a:r>
              <a:rPr lang="en-US" sz="2400" dirty="0" smtClean="0"/>
              <a:t>OSX, BSD.</a:t>
            </a:r>
            <a:endParaRPr lang="en-US" sz="2400" dirty="0" smtClean="0"/>
          </a:p>
          <a:p>
            <a:pPr marL="45720" indent="0">
              <a:buNone/>
            </a:pPr>
            <a:endParaRPr lang="en-US" sz="2400" dirty="0" smtClean="0"/>
          </a:p>
          <a:p>
            <a:r>
              <a:rPr lang="en-US" sz="2400" dirty="0" smtClean="0"/>
              <a:t>GPS Tracker.</a:t>
            </a:r>
          </a:p>
          <a:p>
            <a:r>
              <a:rPr lang="en-US" sz="2400" dirty="0" smtClean="0"/>
              <a:t>Digipeater.</a:t>
            </a:r>
            <a:endParaRPr lang="en-US" sz="2400" dirty="0"/>
          </a:p>
          <a:p>
            <a:r>
              <a:rPr lang="en-US" sz="2400" dirty="0" smtClean="0"/>
              <a:t>Internet Gateway (IGate).</a:t>
            </a:r>
            <a:endParaRPr lang="en-US" sz="2400" dirty="0"/>
          </a:p>
          <a:p>
            <a:r>
              <a:rPr lang="en-US" sz="2400" dirty="0" smtClean="0"/>
              <a:t>APRStt gateway.</a:t>
            </a:r>
            <a:endParaRPr lang="en-US" sz="2400" dirty="0"/>
          </a:p>
          <a:p>
            <a:endParaRPr lang="en-US" sz="2400" dirty="0"/>
          </a:p>
          <a:p>
            <a:r>
              <a:rPr lang="en-US" sz="2400" dirty="0"/>
              <a:t>V</a:t>
            </a:r>
            <a:r>
              <a:rPr lang="en-US" sz="2400" dirty="0" smtClean="0"/>
              <a:t>irtual </a:t>
            </a:r>
            <a:r>
              <a:rPr lang="en-US" sz="2400" dirty="0"/>
              <a:t>TNC for </a:t>
            </a:r>
            <a:r>
              <a:rPr lang="en-US" sz="2400" dirty="0" smtClean="0"/>
              <a:t>applications  such </a:t>
            </a:r>
            <a:r>
              <a:rPr lang="en-US" sz="2400" dirty="0"/>
              <a:t>as APRSIS32, </a:t>
            </a:r>
            <a:endParaRPr lang="en-US" sz="2400" dirty="0" smtClean="0"/>
          </a:p>
          <a:p>
            <a:pPr marL="45720" indent="0">
              <a:buNone/>
            </a:pPr>
            <a:r>
              <a:rPr lang="en-US" sz="2400" dirty="0"/>
              <a:t>	</a:t>
            </a:r>
            <a:r>
              <a:rPr lang="en-US" sz="2400" dirty="0" smtClean="0"/>
              <a:t>YAAC</a:t>
            </a:r>
            <a:r>
              <a:rPr lang="en-US" sz="2400" dirty="0"/>
              <a:t>,  </a:t>
            </a:r>
            <a:r>
              <a:rPr lang="en-US" sz="2400" dirty="0" err="1" smtClean="0"/>
              <a:t>Xastir</a:t>
            </a:r>
            <a:r>
              <a:rPr lang="en-US" sz="2400" dirty="0" smtClean="0"/>
              <a:t>, SARTrack, </a:t>
            </a:r>
            <a:r>
              <a:rPr lang="en-US" sz="2400" dirty="0" err="1" smtClean="0"/>
              <a:t>PinPoint</a:t>
            </a:r>
            <a:r>
              <a:rPr lang="en-US" sz="2400" dirty="0" smtClean="0"/>
              <a:t>, APRS, APRS-TW</a:t>
            </a:r>
            <a:r>
              <a:rPr lang="en-US" sz="2400" dirty="0" smtClean="0"/>
              <a:t>, </a:t>
            </a:r>
            <a:r>
              <a:rPr lang="en-US" sz="2400" dirty="0"/>
              <a:t> </a:t>
            </a:r>
            <a:endParaRPr lang="en-US" sz="2400" dirty="0" smtClean="0"/>
          </a:p>
          <a:p>
            <a:pPr marL="45720" indent="0">
              <a:buNone/>
            </a:pPr>
            <a:r>
              <a:rPr lang="en-US" sz="2400" dirty="0"/>
              <a:t>	</a:t>
            </a:r>
            <a:r>
              <a:rPr lang="en-US" sz="2400" dirty="0" smtClean="0"/>
              <a:t>UISS</a:t>
            </a:r>
            <a:r>
              <a:rPr lang="en-US" sz="2400" dirty="0"/>
              <a:t>, </a:t>
            </a:r>
            <a:r>
              <a:rPr lang="en-US" sz="2400" dirty="0" smtClean="0"/>
              <a:t> Linux</a:t>
            </a:r>
            <a:r>
              <a:rPr lang="en-US" sz="2400" dirty="0" smtClean="0">
                <a:hlinkClick r:id="rId3"/>
              </a:rPr>
              <a:t> </a:t>
            </a:r>
            <a:r>
              <a:rPr lang="en-US" sz="2400" dirty="0" smtClean="0"/>
              <a:t>AX25,</a:t>
            </a:r>
            <a:r>
              <a:rPr lang="en-US" sz="2400" dirty="0"/>
              <a:t> </a:t>
            </a:r>
            <a:r>
              <a:rPr lang="en-US" sz="2400" dirty="0" smtClean="0"/>
              <a:t> </a:t>
            </a:r>
            <a:r>
              <a:rPr lang="en-US" sz="2400" dirty="0" err="1" smtClean="0"/>
              <a:t>WinLink</a:t>
            </a:r>
            <a:r>
              <a:rPr lang="en-US" sz="2400" dirty="0" smtClean="0"/>
              <a:t> Express (RMS Express), 	Outpost PM,  </a:t>
            </a:r>
            <a:r>
              <a:rPr lang="en-US" sz="2400" dirty="0" err="1" smtClean="0"/>
              <a:t>Linpac</a:t>
            </a:r>
            <a:r>
              <a:rPr lang="en-US" sz="2400" dirty="0" smtClean="0"/>
              <a:t>, and </a:t>
            </a:r>
            <a:r>
              <a:rPr lang="en-US" sz="2400" dirty="0"/>
              <a:t>many others.  </a:t>
            </a:r>
            <a:endParaRPr lang="en-US" sz="2400" dirty="0" smtClean="0"/>
          </a:p>
          <a:p>
            <a:pPr marL="45720" indent="0">
              <a:buNone/>
            </a:pPr>
            <a:endParaRPr lang="en-US" sz="2400" dirty="0"/>
          </a:p>
          <a:p>
            <a:pPr marL="45720" indent="0">
              <a:buNone/>
            </a:pPr>
            <a:endParaRPr lang="en-US" sz="2400" dirty="0"/>
          </a:p>
        </p:txBody>
      </p:sp>
    </p:spTree>
    <p:extLst>
      <p:ext uri="{BB962C8B-B14F-4D97-AF65-F5344CB8AC3E}">
        <p14:creationId xmlns:p14="http://schemas.microsoft.com/office/powerpoint/2010/main" val="4011003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914399"/>
          </a:xfrm>
        </p:spPr>
        <p:txBody>
          <a:bodyPr>
            <a:normAutofit fontScale="90000"/>
          </a:bodyPr>
          <a:lstStyle/>
          <a:p>
            <a:r>
              <a:rPr lang="en-US" dirty="0" smtClean="0"/>
              <a:t>Where did the name come from?</a:t>
            </a:r>
            <a:endParaRPr lang="en-US" dirty="0"/>
          </a:p>
        </p:txBody>
      </p:sp>
      <p:sp>
        <p:nvSpPr>
          <p:cNvPr id="3" name="Content Placeholder 2"/>
          <p:cNvSpPr>
            <a:spLocks noGrp="1"/>
          </p:cNvSpPr>
          <p:nvPr>
            <p:ph idx="1"/>
          </p:nvPr>
        </p:nvSpPr>
        <p:spPr>
          <a:xfrm>
            <a:off x="914400" y="1676400"/>
            <a:ext cx="7315200" cy="4648200"/>
          </a:xfrm>
        </p:spPr>
        <p:txBody>
          <a:bodyPr>
            <a:normAutofit/>
          </a:bodyPr>
          <a:lstStyle/>
          <a:p>
            <a:pPr marL="45720" indent="0">
              <a:buNone/>
            </a:pPr>
            <a:endParaRPr lang="en-US" dirty="0" smtClean="0"/>
          </a:p>
          <a:p>
            <a:pPr marL="45720" indent="0">
              <a:buNone/>
            </a:pPr>
            <a:endParaRPr lang="en-US" dirty="0"/>
          </a:p>
          <a:p>
            <a:pPr marL="45720" indent="0">
              <a:buNone/>
            </a:pPr>
            <a:r>
              <a:rPr lang="en-US" dirty="0" smtClean="0"/>
              <a:t>		Decoded</a:t>
            </a:r>
          </a:p>
          <a:p>
            <a:pPr marL="45720" indent="0">
              <a:buNone/>
            </a:pPr>
            <a:r>
              <a:rPr lang="en-US" sz="2000" dirty="0" smtClean="0"/>
              <a:t>		    Information  from</a:t>
            </a:r>
          </a:p>
          <a:p>
            <a:pPr marL="45720" indent="0">
              <a:buNone/>
            </a:pPr>
            <a:r>
              <a:rPr lang="en-US" dirty="0" smtClean="0"/>
              <a:t>		        </a:t>
            </a:r>
            <a:r>
              <a:rPr lang="en-US" sz="2000" dirty="0" smtClean="0"/>
              <a:t>Radio</a:t>
            </a:r>
          </a:p>
          <a:p>
            <a:pPr marL="45720" indent="0">
              <a:buNone/>
            </a:pPr>
            <a:r>
              <a:rPr lang="en-US" dirty="0" smtClean="0"/>
              <a:t>		            Emissions  for</a:t>
            </a:r>
          </a:p>
          <a:p>
            <a:pPr marL="45720" indent="0">
              <a:buNone/>
            </a:pPr>
            <a:endParaRPr lang="en-US" dirty="0" smtClean="0"/>
          </a:p>
          <a:p>
            <a:pPr marL="45720" indent="0">
              <a:buNone/>
            </a:pPr>
            <a:endParaRPr lang="en-US" dirty="0"/>
          </a:p>
          <a:p>
            <a:pPr marL="45720" indent="0">
              <a:buNone/>
            </a:pPr>
            <a:r>
              <a:rPr lang="en-US" dirty="0" smtClean="0"/>
              <a:t>		                Windows</a:t>
            </a:r>
          </a:p>
          <a:p>
            <a:pPr marL="45720" indent="0">
              <a:buNone/>
            </a:pPr>
            <a:r>
              <a:rPr lang="en-US" dirty="0" smtClean="0"/>
              <a:t>		                    Or</a:t>
            </a:r>
            <a:endParaRPr lang="en-US" dirty="0"/>
          </a:p>
          <a:p>
            <a:pPr marL="45720" indent="0">
              <a:buNone/>
            </a:pPr>
            <a:r>
              <a:rPr lang="en-US" dirty="0" smtClean="0"/>
              <a:t>		                        Linux</a:t>
            </a:r>
          </a:p>
          <a:p>
            <a:pPr marL="45720" indent="0">
              <a:buNone/>
            </a:pPr>
            <a:r>
              <a:rPr lang="en-US" dirty="0" smtClean="0"/>
              <a:t>		                            Fans</a:t>
            </a:r>
            <a:endParaRPr lang="en-US" dirty="0"/>
          </a:p>
        </p:txBody>
      </p:sp>
    </p:spTree>
    <p:extLst>
      <p:ext uri="{BB962C8B-B14F-4D97-AF65-F5344CB8AC3E}">
        <p14:creationId xmlns:p14="http://schemas.microsoft.com/office/powerpoint/2010/main" val="243396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325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                       Traditional Radio Interface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1219200" y="5943600"/>
            <a:ext cx="5044440" cy="4724400"/>
          </a:xfrm>
        </p:spPr>
        <p:txBody>
          <a:bodyPr>
            <a:normAutofit/>
          </a:bodyPr>
          <a:lstStyle/>
          <a:p>
            <a:endParaRPr lang="en-US" sz="2000" dirty="0" smtClean="0"/>
          </a:p>
          <a:p>
            <a:endParaRPr lang="en-US" sz="2000" dirty="0"/>
          </a:p>
          <a:p>
            <a:endParaRPr lang="en-US" sz="2000" dirty="0"/>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978" r="978"/>
          <a:stretch/>
        </p:blipFill>
        <p:spPr>
          <a:xfrm>
            <a:off x="1371600" y="533400"/>
            <a:ext cx="6350000" cy="4762500"/>
          </a:xfrm>
          <a:prstGeom prst="rect">
            <a:avLst/>
          </a:prstGeom>
        </p:spPr>
      </p:pic>
      <p:sp>
        <p:nvSpPr>
          <p:cNvPr id="3" name="TextBox 2"/>
          <p:cNvSpPr txBox="1"/>
          <p:nvPr/>
        </p:nvSpPr>
        <p:spPr>
          <a:xfrm>
            <a:off x="685800" y="5715000"/>
            <a:ext cx="4876800" cy="646331"/>
          </a:xfrm>
          <a:prstGeom prst="rect">
            <a:avLst/>
          </a:prstGeom>
          <a:noFill/>
        </p:spPr>
        <p:txBody>
          <a:bodyPr wrap="square" rtlCol="0">
            <a:spAutoFit/>
          </a:bodyPr>
          <a:lstStyle/>
          <a:p>
            <a:r>
              <a:rPr lang="en-US" dirty="0" smtClean="0"/>
              <a:t>Receiver audio </a:t>
            </a:r>
            <a:r>
              <a:rPr lang="en-US" dirty="0" smtClean="0">
                <a:sym typeface="Wingdings" panose="05000000000000000000" pitchFamily="2" charset="2"/>
              </a:rPr>
              <a:t>  </a:t>
            </a:r>
            <a:r>
              <a:rPr lang="en-US" dirty="0" smtClean="0"/>
              <a:t>computer.</a:t>
            </a:r>
          </a:p>
          <a:p>
            <a:r>
              <a:rPr lang="en-US" dirty="0" smtClean="0"/>
              <a:t>                        Computer audio </a:t>
            </a:r>
            <a:r>
              <a:rPr lang="en-US" dirty="0" smtClean="0">
                <a:sym typeface="Wingdings" panose="05000000000000000000" pitchFamily="2" charset="2"/>
              </a:rPr>
              <a:t> </a:t>
            </a:r>
            <a:r>
              <a:rPr lang="en-US" dirty="0" smtClean="0"/>
              <a:t>transmitter.</a:t>
            </a:r>
            <a:endParaRPr lang="en-US" dirty="0"/>
          </a:p>
        </p:txBody>
      </p:sp>
    </p:spTree>
    <p:extLst>
      <p:ext uri="{BB962C8B-B14F-4D97-AF65-F5344CB8AC3E}">
        <p14:creationId xmlns:p14="http://schemas.microsoft.com/office/powerpoint/2010/main" val="92216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Software Defined Radio (SDR) Interface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609600" y="1752600"/>
            <a:ext cx="5044440" cy="2971800"/>
          </a:xfrm>
        </p:spPr>
        <p:txBody>
          <a:bodyPr>
            <a:normAutofit/>
          </a:bodyPr>
          <a:lstStyle/>
          <a:p>
            <a:pPr marL="342900" indent="-342900">
              <a:buFont typeface="Wingdings" panose="05000000000000000000" pitchFamily="2" charset="2"/>
              <a:buChar char="§"/>
            </a:pPr>
            <a:r>
              <a:rPr lang="en-US" sz="2000" dirty="0" smtClean="0"/>
              <a:t>Pipe into </a:t>
            </a:r>
            <a:r>
              <a:rPr lang="en-US" sz="2000" dirty="0" err="1" smtClean="0"/>
              <a:t>stdin</a:t>
            </a:r>
            <a:endParaRPr lang="en-US" sz="2000" dirty="0" smtClean="0"/>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rtl_fm</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-f 144.39M </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direwolf</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endParaRPr lang="en-US" sz="2000" dirty="0" smtClean="0"/>
          </a:p>
          <a:p>
            <a:pPr marL="342900" indent="-342900">
              <a:buFont typeface="Wingdings" panose="05000000000000000000" pitchFamily="2" charset="2"/>
              <a:buChar char="§"/>
            </a:pPr>
            <a:r>
              <a:rPr lang="en-US" sz="2000" dirty="0" smtClean="0"/>
              <a:t>Listen for audio on a UDP port.</a:t>
            </a:r>
          </a:p>
          <a:p>
            <a:r>
              <a:rPr lang="en-US" sz="2000" dirty="0" smtClean="0"/>
              <a:t>      (e.g.  </a:t>
            </a:r>
            <a:r>
              <a:rPr lang="en-US" sz="2400" dirty="0" err="1"/>
              <a:t>g</a:t>
            </a:r>
            <a:r>
              <a:rPr lang="en-US" sz="2400" dirty="0" err="1" smtClean="0"/>
              <a:t>qrx</a:t>
            </a:r>
            <a:r>
              <a:rPr lang="en-US" sz="2000" dirty="0" smtClean="0"/>
              <a:t>   v2.3 and later)</a:t>
            </a:r>
          </a:p>
          <a:p>
            <a:endParaRPr lang="en-US" sz="2000" dirty="0" smtClean="0"/>
          </a:p>
          <a:p>
            <a:pPr marL="342900" indent="-342900">
              <a:buFont typeface="Wingdings" panose="05000000000000000000" pitchFamily="2" charset="2"/>
              <a:buChar char="§"/>
            </a:pPr>
            <a:r>
              <a:rPr lang="en-US" sz="2000" dirty="0" smtClean="0"/>
              <a:t>Virtual audio cable.  SDR#.</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121" y="4648200"/>
            <a:ext cx="4312079" cy="1850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11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1295399"/>
          </a:xfrm>
        </p:spPr>
        <p:txBody>
          <a:bodyPr/>
          <a:lstStyle/>
          <a:p>
            <a:r>
              <a:rPr lang="en-US" dirty="0" smtClean="0"/>
              <a:t>Topics</a:t>
            </a:r>
            <a:endParaRPr lang="en-US" dirty="0"/>
          </a:p>
        </p:txBody>
      </p:sp>
      <p:sp>
        <p:nvSpPr>
          <p:cNvPr id="3" name="Content Placeholder 2"/>
          <p:cNvSpPr>
            <a:spLocks noGrp="1"/>
          </p:cNvSpPr>
          <p:nvPr>
            <p:ph idx="1"/>
          </p:nvPr>
        </p:nvSpPr>
        <p:spPr>
          <a:xfrm>
            <a:off x="914400" y="2057400"/>
            <a:ext cx="7315200" cy="4267200"/>
          </a:xfrm>
        </p:spPr>
        <p:txBody>
          <a:bodyPr>
            <a:normAutofit/>
          </a:bodyPr>
          <a:lstStyle/>
          <a:p>
            <a:r>
              <a:rPr lang="en-US" dirty="0" smtClean="0"/>
              <a:t>History:  </a:t>
            </a:r>
            <a:r>
              <a:rPr lang="en-US" dirty="0" smtClean="0"/>
              <a:t>Packet </a:t>
            </a:r>
            <a:r>
              <a:rPr lang="en-US" dirty="0" smtClean="0"/>
              <a:t>Radio.  </a:t>
            </a:r>
            <a:r>
              <a:rPr lang="en-US" dirty="0" smtClean="0"/>
              <a:t>What </a:t>
            </a:r>
            <a:r>
              <a:rPr lang="en-US" dirty="0" smtClean="0"/>
              <a:t>is a TNC</a:t>
            </a:r>
            <a:r>
              <a:rPr lang="en-US" dirty="0" smtClean="0"/>
              <a:t>?</a:t>
            </a:r>
            <a:endParaRPr lang="en-US" dirty="0" smtClean="0"/>
          </a:p>
          <a:p>
            <a:endParaRPr lang="en-US" dirty="0" smtClean="0"/>
          </a:p>
          <a:p>
            <a:r>
              <a:rPr lang="en-US" dirty="0" smtClean="0"/>
              <a:t>Main Theme:  Replace old hardware TNC with only software.</a:t>
            </a:r>
          </a:p>
          <a:p>
            <a:pPr marL="45720" indent="0">
              <a:buNone/>
            </a:pPr>
            <a:endParaRPr lang="en-US" dirty="0" smtClean="0"/>
          </a:p>
          <a:p>
            <a:r>
              <a:rPr lang="en-US" dirty="0" smtClean="0"/>
              <a:t>Building a better demodulator.</a:t>
            </a:r>
          </a:p>
          <a:p>
            <a:endParaRPr lang="en-US" dirty="0" smtClean="0"/>
          </a:p>
          <a:p>
            <a:pPr marL="45720" indent="0">
              <a:buNone/>
            </a:pPr>
            <a:endParaRPr lang="en-US" dirty="0"/>
          </a:p>
        </p:txBody>
      </p:sp>
    </p:spTree>
    <p:extLst>
      <p:ext uri="{BB962C8B-B14F-4D97-AF65-F5344CB8AC3E}">
        <p14:creationId xmlns:p14="http://schemas.microsoft.com/office/powerpoint/2010/main" val="245644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1200 bps modem</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8" cy="3952021"/>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smtClean="0"/>
          </a:p>
          <a:p>
            <a:endParaRPr lang="en-US" sz="2000" dirty="0" smtClean="0"/>
          </a:p>
          <a:p>
            <a:r>
              <a:rPr lang="en-US" sz="2000" dirty="0" smtClean="0"/>
              <a:t>AFSK 1200 / 2200 Hz.</a:t>
            </a:r>
          </a:p>
          <a:p>
            <a:endParaRPr lang="en-US" sz="2000" dirty="0"/>
          </a:p>
          <a:p>
            <a:endParaRPr lang="en-US" sz="2000" dirty="0"/>
          </a:p>
          <a:p>
            <a:endParaRPr lang="en-US" sz="2000" dirty="0"/>
          </a:p>
        </p:txBody>
      </p:sp>
      <p:pic>
        <p:nvPicPr>
          <p:cNvPr id="1026" name="Picture 2" descr="C:\Users\John\AppData\Local\Microsoft\Windows\INetCache\IE\CMA3O0ZG\dsl-mode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3340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042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9600 bps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a:p>
          <a:p>
            <a:r>
              <a:rPr lang="en-US" sz="2000" dirty="0" smtClean="0"/>
              <a:t>K9NG    G3RUH  </a:t>
            </a:r>
            <a:r>
              <a:rPr lang="en-US" sz="2000" dirty="0" smtClean="0"/>
              <a:t> et al   </a:t>
            </a:r>
            <a:r>
              <a:rPr lang="en-US" sz="2000" dirty="0" smtClean="0"/>
              <a:t>–    around 1988</a:t>
            </a:r>
          </a:p>
          <a:p>
            <a:endParaRPr lang="en-US" sz="2000" dirty="0"/>
          </a:p>
          <a:p>
            <a:r>
              <a:rPr lang="en-US" sz="2000" dirty="0" smtClean="0"/>
              <a:t>5 kHz of audio bandwidth. </a:t>
            </a:r>
          </a:p>
          <a:p>
            <a:endParaRPr lang="en-US" sz="2000" dirty="0"/>
          </a:p>
          <a:p>
            <a:r>
              <a:rPr lang="en-US" sz="2000" dirty="0" smtClean="0"/>
              <a:t>Will not work with microphone and speaker connections.</a:t>
            </a:r>
          </a:p>
          <a:p>
            <a:endParaRPr lang="en-US" sz="2000" dirty="0" smtClean="0"/>
          </a:p>
          <a:p>
            <a:endParaRPr lang="en-US" sz="2000" dirty="0"/>
          </a:p>
        </p:txBody>
      </p:sp>
      <p:pic>
        <p:nvPicPr>
          <p:cNvPr id="2050" name="Picture 2" descr="C:\Users\John\AppData\Local\Microsoft\Windows\INetCache\IE\CMA3O0ZG\dsl-mode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096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572000"/>
            <a:ext cx="4800600" cy="186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 y="6435607"/>
            <a:ext cx="4785360" cy="377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553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DTMF  decode / encode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7" cy="3952019"/>
          </a:xfrm>
        </p:spPr>
      </p:pic>
      <p:sp>
        <p:nvSpPr>
          <p:cNvPr id="6" name="Text Placeholder 5"/>
          <p:cNvSpPr>
            <a:spLocks noGrp="1"/>
          </p:cNvSpPr>
          <p:nvPr>
            <p:ph type="body" sz="half" idx="2"/>
          </p:nvPr>
        </p:nvSpPr>
        <p:spPr>
          <a:xfrm>
            <a:off x="609600" y="1752600"/>
            <a:ext cx="5044440" cy="4724400"/>
          </a:xfrm>
        </p:spPr>
        <p:txBody>
          <a:bodyPr>
            <a:normAutofit/>
          </a:bodyPr>
          <a:lstStyle/>
          <a:p>
            <a:r>
              <a:rPr lang="en-US" sz="2000" dirty="0" smtClean="0"/>
              <a:t>Received tone sequences are converted to packet like:</a:t>
            </a:r>
          </a:p>
          <a:p>
            <a:endParaRPr lang="en-US" sz="2000" dirty="0"/>
          </a:p>
          <a:p>
            <a:r>
              <a:rPr lang="en-US" sz="2000" dirty="0" smtClean="0">
                <a:latin typeface="Courier New" panose="02070309020205020404" pitchFamily="49" charset="0"/>
                <a:cs typeface="Courier New" panose="02070309020205020404" pitchFamily="49" charset="0"/>
              </a:rPr>
              <a:t>    DTMF&gt;APDW15:t12345#</a:t>
            </a:r>
            <a:endParaRPr lang="en-US" sz="2000" dirty="0">
              <a:latin typeface="Courier New" panose="02070309020205020404" pitchFamily="49" charset="0"/>
              <a:cs typeface="Courier New" panose="02070309020205020404" pitchFamily="49" charset="0"/>
            </a:endParaRPr>
          </a:p>
          <a:p>
            <a:endParaRPr lang="en-US" sz="2000" dirty="0"/>
          </a:p>
          <a:p>
            <a:r>
              <a:rPr lang="en-US" sz="2000" dirty="0" smtClean="0"/>
              <a:t>Transmit tones by putting DTMF in the destination address.</a:t>
            </a:r>
            <a:endParaRPr lang="en-US" sz="2000" dirty="0"/>
          </a:p>
          <a:p>
            <a:endParaRPr lang="en-US" sz="2000" dirty="0" smtClean="0"/>
          </a:p>
          <a:p>
            <a:r>
              <a:rPr lang="en-US" sz="2000" dirty="0" smtClean="0">
                <a:latin typeface="Courier New" panose="02070309020205020404" pitchFamily="49" charset="0"/>
                <a:cs typeface="Courier New" panose="02070309020205020404" pitchFamily="49" charset="0"/>
              </a:rPr>
              <a:t>    WB2OSZ&gt;DTMF:123 456</a:t>
            </a:r>
            <a:endParaRPr lang="en-US" sz="2000" dirty="0">
              <a:latin typeface="Courier New" panose="02070309020205020404" pitchFamily="49" charset="0"/>
              <a:cs typeface="Courier New" panose="02070309020205020404" pitchFamily="49" charset="0"/>
            </a:endParaRPr>
          </a:p>
        </p:txBody>
      </p:sp>
      <p:pic>
        <p:nvPicPr>
          <p:cNvPr id="5" name="Picture 2" descr="C:\Users\John\AppData\Local\Microsoft\Windows\INetCache\IE\FT936OP4\148973327_325aa5357d_z[1].jpg"/>
          <p:cNvPicPr>
            <a:picLocks noChangeAspect="1" noChangeArrowheads="1"/>
          </p:cNvPicPr>
          <p:nvPr/>
        </p:nvPicPr>
        <p:blipFill rotWithShape="1">
          <a:blip r:embed="rId4">
            <a:extLst>
              <a:ext uri="{28A0092B-C50C-407E-A947-70E740481C1C}">
                <a14:useLocalDpi xmlns:a14="http://schemas.microsoft.com/office/drawing/2010/main" val="0"/>
              </a:ext>
            </a:extLst>
          </a:blip>
          <a:srcRect l="19289" r="19434"/>
          <a:stretch/>
        </p:blipFill>
        <p:spPr bwMode="auto">
          <a:xfrm>
            <a:off x="6309360" y="304800"/>
            <a:ext cx="1310640" cy="160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6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Speech Synthesizer</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6" cy="3952019"/>
          </a:xfrm>
        </p:spPr>
      </p:pic>
      <p:sp>
        <p:nvSpPr>
          <p:cNvPr id="6" name="Text Placeholder 5"/>
          <p:cNvSpPr>
            <a:spLocks noGrp="1"/>
          </p:cNvSpPr>
          <p:nvPr>
            <p:ph type="body" sz="half" idx="2"/>
          </p:nvPr>
        </p:nvSpPr>
        <p:spPr>
          <a:xfrm>
            <a:off x="609600" y="1752600"/>
            <a:ext cx="5044440" cy="4724400"/>
          </a:xfrm>
        </p:spPr>
        <p:txBody>
          <a:bodyPr>
            <a:normAutofit/>
          </a:bodyPr>
          <a:lstStyle/>
          <a:p>
            <a:r>
              <a:rPr lang="en-US" sz="2000" dirty="0" smtClean="0"/>
              <a:t>Any packet with SPEECH is sent to a user-supplied script which can invoke a text-to-speech synthesizer.</a:t>
            </a:r>
            <a:endParaRPr lang="en-US" sz="2000" dirty="0"/>
          </a:p>
          <a:p>
            <a:endParaRPr lang="en-US" sz="2000" dirty="0" smtClean="0"/>
          </a:p>
          <a:p>
            <a:r>
              <a:rPr lang="en-US" sz="2000" dirty="0" smtClean="0">
                <a:latin typeface="Courier New" panose="02070309020205020404" pitchFamily="49" charset="0"/>
                <a:cs typeface="Courier New" panose="02070309020205020404" pitchFamily="49" charset="0"/>
              </a:rPr>
              <a:t>    WB2OSZ&gt;</a:t>
            </a:r>
            <a:r>
              <a:rPr lang="en-US" sz="2000" dirty="0" err="1" smtClean="0">
                <a:latin typeface="Courier New" panose="02070309020205020404" pitchFamily="49" charset="0"/>
                <a:cs typeface="Courier New" panose="02070309020205020404" pitchFamily="49" charset="0"/>
              </a:rPr>
              <a:t>SPEECH:Hello</a:t>
            </a:r>
            <a:r>
              <a:rPr lang="en-US" sz="2000" dirty="0" smtClean="0">
                <a:latin typeface="Courier New" panose="02070309020205020404" pitchFamily="49" charset="0"/>
                <a:cs typeface="Courier New" panose="02070309020205020404" pitchFamily="49" charset="0"/>
              </a:rPr>
              <a:t>, World!</a:t>
            </a:r>
          </a:p>
          <a:p>
            <a:endParaRPr lang="en-US" sz="2000" dirty="0" smtClean="0">
              <a:latin typeface="Courier New" panose="02070309020205020404" pitchFamily="49" charset="0"/>
              <a:cs typeface="Courier New" panose="02070309020205020404" pitchFamily="49" charset="0"/>
            </a:endParaRPr>
          </a:p>
          <a:p>
            <a:r>
              <a:rPr lang="en-US" sz="2000" dirty="0" smtClean="0"/>
              <a:t>Configuration file example:</a:t>
            </a:r>
          </a:p>
          <a:p>
            <a:endParaRPr lang="en-US" sz="2000" dirty="0"/>
          </a:p>
          <a:p>
            <a:pPr lvl="1"/>
            <a:r>
              <a:rPr lang="en-US" sz="2000" dirty="0">
                <a:latin typeface="Courier New" panose="02070309020205020404" pitchFamily="49" charset="0"/>
                <a:cs typeface="Courier New" panose="02070309020205020404" pitchFamily="49" charset="0"/>
              </a:rPr>
              <a:t>CBEACON </a:t>
            </a:r>
            <a:r>
              <a:rPr lang="en-US" sz="2000" dirty="0" err="1">
                <a:latin typeface="Courier New" panose="02070309020205020404" pitchFamily="49" charset="0"/>
                <a:cs typeface="Courier New" panose="02070309020205020404" pitchFamily="49" charset="0"/>
              </a:rPr>
              <a:t>dest</a:t>
            </a:r>
            <a:r>
              <a:rPr lang="en-US" sz="2000" dirty="0">
                <a:latin typeface="Courier New" panose="02070309020205020404" pitchFamily="49" charset="0"/>
                <a:cs typeface="Courier New" panose="02070309020205020404" pitchFamily="49" charset="0"/>
              </a:rPr>
              <a:t>=SPEECH info=”Club meeting tonight at 7 pm</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pic>
        <p:nvPicPr>
          <p:cNvPr id="9218" name="Picture 2" descr="C:\Users\John\AppData\Local\Microsoft\Windows\INetCache\IE\CMA3O0ZG\A_speech_synthesize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334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19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Send Morse Code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6"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smtClean="0"/>
          </a:p>
          <a:p>
            <a:endParaRPr lang="en-US" sz="2000" dirty="0"/>
          </a:p>
          <a:p>
            <a:r>
              <a:rPr lang="en-US" sz="2000" dirty="0" smtClean="0"/>
              <a:t>Any packet with MORSE as the destination is sent as Morse Code.</a:t>
            </a:r>
          </a:p>
          <a:p>
            <a:endParaRPr lang="en-US" sz="2000" dirty="0" smtClean="0"/>
          </a:p>
          <a:p>
            <a:r>
              <a:rPr lang="en-US" sz="2000" dirty="0" smtClean="0">
                <a:latin typeface="Courier New" panose="02070309020205020404" pitchFamily="49" charset="0"/>
                <a:cs typeface="Courier New" panose="02070309020205020404" pitchFamily="49" charset="0"/>
              </a:rPr>
              <a:t>    WB2OSZ&gt;MORSE:CQ CQ</a:t>
            </a:r>
          </a:p>
          <a:p>
            <a:endParaRPr lang="en-US" sz="2000" dirty="0" smtClean="0">
              <a:latin typeface="Courier New" panose="02070309020205020404" pitchFamily="49" charset="0"/>
              <a:cs typeface="Courier New" panose="02070309020205020404" pitchFamily="49" charset="0"/>
            </a:endParaRPr>
          </a:p>
        </p:txBody>
      </p:sp>
      <p:pic>
        <p:nvPicPr>
          <p:cNvPr id="10242" name="Picture 2" descr="C:\Users\John\AppData\Local\Microsoft\Windows\INetCache\IE\CMA3O0ZG\WirelessKey[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838200"/>
            <a:ext cx="2209800" cy="871030"/>
          </a:xfrm>
          <a:prstGeom prst="rect">
            <a:avLst/>
          </a:prstGeom>
          <a:solidFill>
            <a:schemeClr val="tx1"/>
          </a:solidFill>
        </p:spPr>
      </p:pic>
    </p:spTree>
    <p:extLst>
      <p:ext uri="{BB962C8B-B14F-4D97-AF65-F5344CB8AC3E}">
        <p14:creationId xmlns:p14="http://schemas.microsoft.com/office/powerpoint/2010/main" val="14171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Beacons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pPr marL="342900" indent="-342900">
              <a:buFont typeface="Wingdings" panose="05000000000000000000" pitchFamily="2" charset="2"/>
              <a:buChar char="§"/>
            </a:pPr>
            <a:r>
              <a:rPr lang="en-US" sz="2000" dirty="0" smtClean="0">
                <a:cs typeface="Courier New" panose="02070309020205020404" pitchFamily="49" charset="0"/>
              </a:rPr>
              <a:t>Periodic position or object packets.</a:t>
            </a:r>
          </a:p>
          <a:p>
            <a:pPr marL="342900" indent="-342900">
              <a:buFont typeface="Wingdings" panose="05000000000000000000" pitchFamily="2" charset="2"/>
              <a:buChar char="§"/>
            </a:pPr>
            <a:endParaRPr lang="en-US" sz="2000" dirty="0" smtClean="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GPS location - tracker.  </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“Custom” -  invoke user script.</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Weather.  </a:t>
            </a:r>
            <a:r>
              <a:rPr lang="en-US" sz="2000" dirty="0">
                <a:cs typeface="Courier New" panose="02070309020205020404" pitchFamily="49" charset="0"/>
              </a:rPr>
              <a:t>w</a:t>
            </a:r>
            <a:r>
              <a:rPr lang="en-US" sz="2000" dirty="0" smtClean="0">
                <a:cs typeface="Courier New" panose="02070309020205020404" pitchFamily="49" charset="0"/>
              </a:rPr>
              <a:t>xnow.txt</a:t>
            </a:r>
          </a:p>
          <a:p>
            <a:pPr marL="342900" indent="-342900">
              <a:buFont typeface="Wingdings" panose="05000000000000000000" pitchFamily="2" charset="2"/>
              <a:buChar char="§"/>
            </a:pPr>
            <a:endParaRPr lang="en-US" sz="2000" dirty="0">
              <a:cs typeface="Courier New" panose="02070309020205020404" pitchFamily="49" charset="0"/>
            </a:endParaRPr>
          </a:p>
          <a:p>
            <a:endParaRPr lang="en-US" sz="2000" dirty="0">
              <a:cs typeface="Courier New" panose="02070309020205020404" pitchFamily="49" charset="0"/>
            </a:endParaRPr>
          </a:p>
          <a:p>
            <a:endParaRPr lang="en-US" sz="2000" dirty="0" smtClean="0">
              <a:cs typeface="Courier New" panose="02070309020205020404" pitchFamily="49" charset="0"/>
            </a:endParaRPr>
          </a:p>
        </p:txBody>
      </p:sp>
      <p:pic>
        <p:nvPicPr>
          <p:cNvPr id="8194" name="Picture 2" descr="C:\Users\John\AppData\Local\Microsoft\Windows\INetCache\IE\CMA3O0ZG\383541982_64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81000"/>
            <a:ext cx="1219200" cy="171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2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Telemetry Tool Kit</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a:p>
          <a:p>
            <a:pPr marL="342900" indent="-342900">
              <a:buFont typeface="Wingdings" panose="05000000000000000000" pitchFamily="2" charset="2"/>
              <a:buChar char="§"/>
            </a:pPr>
            <a:r>
              <a:rPr lang="en-US" sz="2000" dirty="0" smtClean="0"/>
              <a:t>Building </a:t>
            </a:r>
            <a:r>
              <a:rPr lang="en-US" sz="2000" dirty="0"/>
              <a:t>blocks for </a:t>
            </a:r>
            <a:r>
              <a:rPr lang="en-US" sz="2000" dirty="0" smtClean="0"/>
              <a:t>your </a:t>
            </a:r>
            <a:r>
              <a:rPr lang="en-US" sz="2000" dirty="0"/>
              <a:t>own customized </a:t>
            </a:r>
            <a:r>
              <a:rPr lang="en-US" sz="2000" dirty="0" smtClean="0"/>
              <a:t>solutions. </a:t>
            </a:r>
          </a:p>
          <a:p>
            <a:pPr marL="342900" indent="-342900">
              <a:buFont typeface="Wingdings" panose="05000000000000000000" pitchFamily="2" charset="2"/>
              <a:buChar char="§"/>
            </a:pPr>
            <a:endParaRPr lang="en-US" sz="2000" dirty="0" smtClean="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User-defined script to generate content.</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Raspberry Pi  A/D converter example.</a:t>
            </a:r>
          </a:p>
        </p:txBody>
      </p:sp>
      <p:pic>
        <p:nvPicPr>
          <p:cNvPr id="1026" name="Picture 2" descr="C:\Users\John\AppData\Local\Microsoft\Windows\INetCache\IE\M9D57A50\1023px-Narkosemonitor[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533400"/>
            <a:ext cx="203001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2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APRStt Gateway</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smtClean="0"/>
          </a:p>
          <a:p>
            <a:endParaRPr lang="en-US" sz="2000" dirty="0"/>
          </a:p>
          <a:p>
            <a:r>
              <a:rPr lang="en-US" sz="2000" dirty="0" smtClean="0"/>
              <a:t>Converts Touch Tone sequences into APRS objects.</a:t>
            </a:r>
            <a:endParaRPr lang="en-US" sz="2000" dirty="0"/>
          </a:p>
          <a:p>
            <a:endParaRPr lang="en-US" sz="2000" dirty="0" smtClean="0"/>
          </a:p>
          <a:p>
            <a:endParaRPr lang="en-US" sz="2000" dirty="0" smtClean="0">
              <a:cs typeface="Courier New" panose="02070309020205020404" pitchFamily="49" charset="0"/>
            </a:endParaRPr>
          </a:p>
        </p:txBody>
      </p:sp>
      <p:pic>
        <p:nvPicPr>
          <p:cNvPr id="6146" name="Picture 2" descr="C:\Users\John\AppData\Local\Microsoft\Windows\INetCache\IE\FT936OP4\148973327_325aa5357d_z[1].jpg"/>
          <p:cNvPicPr>
            <a:picLocks noChangeAspect="1" noChangeArrowheads="1"/>
          </p:cNvPicPr>
          <p:nvPr/>
        </p:nvPicPr>
        <p:blipFill rotWithShape="1">
          <a:blip r:embed="rId4">
            <a:extLst>
              <a:ext uri="{28A0092B-C50C-407E-A947-70E740481C1C}">
                <a14:useLocalDpi xmlns:a14="http://schemas.microsoft.com/office/drawing/2010/main" val="0"/>
              </a:ext>
            </a:extLst>
          </a:blip>
          <a:srcRect l="19289" r="19434"/>
          <a:stretch/>
        </p:blipFill>
        <p:spPr bwMode="auto">
          <a:xfrm>
            <a:off x="6309360" y="304800"/>
            <a:ext cx="1645920" cy="201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49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Canvas 297"/>
          <p:cNvGrpSpPr/>
          <p:nvPr/>
        </p:nvGrpSpPr>
        <p:grpSpPr>
          <a:xfrm>
            <a:off x="152400" y="76200"/>
            <a:ext cx="8839200" cy="4876799"/>
            <a:chOff x="0" y="0"/>
            <a:chExt cx="5534166" cy="2552065"/>
          </a:xfrm>
        </p:grpSpPr>
        <p:sp>
          <p:nvSpPr>
            <p:cNvPr id="3" name="Rectangle 2"/>
            <p:cNvSpPr/>
            <p:nvPr/>
          </p:nvSpPr>
          <p:spPr>
            <a:xfrm>
              <a:off x="0" y="0"/>
              <a:ext cx="5534025" cy="2552065"/>
            </a:xfrm>
            <a:prstGeom prst="rect">
              <a:avLst/>
            </a:prstGeom>
          </p:spPr>
        </p:sp>
        <p:pic>
          <p:nvPicPr>
            <p:cNvPr id="4" name="Picture 3" descr="C:\Users\John\AppData\Local\Microsoft\Windows\Temporary Internet Files\Content.IE5\CVU180BQ\340px-Motorola_MTH800[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66" y="127789"/>
              <a:ext cx="548646" cy="1217267"/>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104333" y="644016"/>
              <a:ext cx="1041475" cy="70104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250748" y="644016"/>
              <a:ext cx="1041400" cy="701040"/>
            </a:xfrm>
            <a:prstGeom prst="rect">
              <a:avLst/>
            </a:prstGeom>
            <a:noFill/>
            <a:ln>
              <a:noFill/>
            </a:ln>
          </p:spPr>
        </p:pic>
        <p:pic>
          <p:nvPicPr>
            <p:cNvPr id="7" name="Picture 6" descr="C:\Users\John\AppData\Local\Microsoft\Windows\Temporary Internet Files\Content.IE5\UR7J0M6N\down-254093_960_720[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1219784" y="470874"/>
              <a:ext cx="286385" cy="1287780"/>
            </a:xfrm>
            <a:prstGeom prst="rect">
              <a:avLst/>
            </a:prstGeom>
            <a:noFill/>
            <a:ln>
              <a:noFill/>
            </a:ln>
          </p:spPr>
        </p:pic>
        <p:pic>
          <p:nvPicPr>
            <p:cNvPr id="8" name="Picture 7" descr="C:\Users\John\AppData\Local\Microsoft\Windows\Temporary Internet Files\Content.IE5\UR7J0M6N\down-254093_960_720[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1276292" y="143327"/>
              <a:ext cx="286385" cy="1287780"/>
            </a:xfrm>
            <a:prstGeom prst="rect">
              <a:avLst/>
            </a:prstGeom>
            <a:noFill/>
            <a:ln>
              <a:noFill/>
            </a:ln>
          </p:spPr>
        </p:pic>
        <p:pic>
          <p:nvPicPr>
            <p:cNvPr id="9" name="Picture 8" descr="C:\Users\John\AppData\Local\Microsoft\Windows\Temporary Internet Files\Content.IE5\UR7J0M6N\down-254093_960_720[1].png"/>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4747719" y="411796"/>
              <a:ext cx="285750" cy="1287145"/>
            </a:xfrm>
            <a:prstGeom prst="rect">
              <a:avLst/>
            </a:prstGeom>
            <a:noFill/>
            <a:ln>
              <a:noFill/>
            </a:ln>
          </p:spPr>
        </p:pic>
        <p:sp>
          <p:nvSpPr>
            <p:cNvPr id="10" name="Text Box 304"/>
            <p:cNvSpPr txBox="1"/>
            <p:nvPr/>
          </p:nvSpPr>
          <p:spPr>
            <a:xfrm>
              <a:off x="852985" y="319008"/>
              <a:ext cx="1589964" cy="22690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Tones    3   1   2   #</a:t>
              </a:r>
            </a:p>
          </p:txBody>
        </p:sp>
        <p:sp>
          <p:nvSpPr>
            <p:cNvPr id="11" name="Text Box 305"/>
            <p:cNvSpPr txBox="1"/>
            <p:nvPr/>
          </p:nvSpPr>
          <p:spPr>
            <a:xfrm>
              <a:off x="1112849" y="1412394"/>
              <a:ext cx="1261838" cy="63502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Synthesized Speech</a:t>
              </a:r>
            </a:p>
            <a:p>
              <a:pPr marL="0" marR="0">
                <a:spcBef>
                  <a:spcPts val="0"/>
                </a:spcBef>
                <a:spcAft>
                  <a:spcPts val="1000"/>
                </a:spcAft>
              </a:pPr>
              <a:r>
                <a:rPr lang="en-US" dirty="0">
                  <a:effectLst/>
                  <a:ea typeface="Calibri"/>
                  <a:cs typeface="Times New Roman"/>
                </a:rPr>
                <a:t>“Canoe 12 is at checkpoint 3.”</a:t>
              </a:r>
            </a:p>
          </p:txBody>
        </p:sp>
        <p:sp>
          <p:nvSpPr>
            <p:cNvPr id="12" name="Text Box 306"/>
            <p:cNvSpPr txBox="1"/>
            <p:nvPr/>
          </p:nvSpPr>
          <p:spPr>
            <a:xfrm>
              <a:off x="4430186" y="442380"/>
              <a:ext cx="1085111" cy="3710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APRS </a:t>
              </a:r>
            </a:p>
            <a:p>
              <a:pPr marL="0" marR="0">
                <a:spcBef>
                  <a:spcPts val="0"/>
                </a:spcBef>
                <a:spcAft>
                  <a:spcPts val="1000"/>
                </a:spcAft>
              </a:pPr>
              <a:r>
                <a:rPr lang="en-US" dirty="0">
                  <a:effectLst/>
                  <a:ea typeface="Calibri"/>
                  <a:cs typeface="Times New Roman"/>
                </a:rPr>
                <a:t>Object Report</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1243" y="1705599"/>
              <a:ext cx="1025856" cy="683637"/>
            </a:xfrm>
            <a:prstGeom prst="rect">
              <a:avLst/>
            </a:prstGeom>
          </p:spPr>
        </p:pic>
        <p:cxnSp>
          <p:nvCxnSpPr>
            <p:cNvPr id="15" name="Straight Arrow Connector 14"/>
            <p:cNvCxnSpPr/>
            <p:nvPr/>
          </p:nvCxnSpPr>
          <p:spPr>
            <a:xfrm flipV="1">
              <a:off x="3366874" y="1345021"/>
              <a:ext cx="270254" cy="2972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06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912" y="4960890"/>
            <a:ext cx="79819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6477000" y="3803989"/>
            <a:ext cx="1486683" cy="830997"/>
          </a:xfrm>
          <a:prstGeom prst="rect">
            <a:avLst/>
          </a:prstGeom>
        </p:spPr>
        <p:txBody>
          <a:bodyPr wrap="square">
            <a:spAutoFit/>
          </a:bodyPr>
          <a:lstStyle/>
          <a:p>
            <a:r>
              <a:rPr lang="en-US" sz="2400" dirty="0" err="1">
                <a:solidFill>
                  <a:srgbClr val="C00000"/>
                </a:solidFill>
              </a:rPr>
              <a:t>APRStt</a:t>
            </a:r>
            <a:r>
              <a:rPr lang="en-US" sz="2400" dirty="0">
                <a:solidFill>
                  <a:srgbClr val="C00000"/>
                </a:solidFill>
              </a:rPr>
              <a:t> </a:t>
            </a:r>
            <a:r>
              <a:rPr lang="en-US" sz="2400" dirty="0" smtClean="0">
                <a:solidFill>
                  <a:srgbClr val="C00000"/>
                </a:solidFill>
              </a:rPr>
              <a:t>Gateway</a:t>
            </a:r>
            <a:endParaRPr lang="en-US" sz="2400" dirty="0">
              <a:solidFill>
                <a:srgbClr val="C00000"/>
              </a:solidFill>
            </a:endParaRPr>
          </a:p>
        </p:txBody>
      </p:sp>
      <p:pic>
        <p:nvPicPr>
          <p:cNvPr id="6146" name="Picture 2" descr="C:\Users\John\AppData\Local\Microsoft\Windows\INetCache\IE\EBN6A6D4\5944216990_481ea0a987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583" y="3048000"/>
            <a:ext cx="1719186" cy="128939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H="1" flipV="1">
            <a:off x="4724400" y="2646431"/>
            <a:ext cx="301771" cy="567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32411" y="2646498"/>
            <a:ext cx="239476" cy="567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12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Digital Repeater  “digipeater”</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2286000"/>
            <a:ext cx="5044440" cy="4191000"/>
          </a:xfrm>
        </p:spPr>
        <p:txBody>
          <a:bodyPr>
            <a:normAutofit/>
          </a:bodyPr>
          <a:lstStyle/>
          <a:p>
            <a:pPr marL="342900" indent="-342900">
              <a:buFont typeface="Wingdings" panose="05000000000000000000" pitchFamily="2" charset="2"/>
              <a:buChar char="§"/>
            </a:pPr>
            <a:r>
              <a:rPr lang="en-US" sz="2000" dirty="0" smtClean="0">
                <a:cs typeface="Courier New" panose="02070309020205020404" pitchFamily="49" charset="0"/>
              </a:rPr>
              <a:t>Extends range.</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Usually single frequency.</a:t>
            </a:r>
            <a:endParaRPr lang="en-US" sz="2000" dirty="0" smtClean="0">
              <a:cs typeface="Courier New" panose="02070309020205020404" pitchFamily="49" charset="0"/>
            </a:endParaRP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Store and Forward</a:t>
            </a:r>
            <a:r>
              <a:rPr lang="en-US" sz="2000" dirty="0" smtClean="0">
                <a:cs typeface="Courier New" panose="02070309020205020404" pitchFamily="49" charset="0"/>
              </a:rPr>
              <a:t>.</a:t>
            </a:r>
            <a:endParaRPr lang="en-US" sz="2000" dirty="0" smtClean="0">
              <a:cs typeface="Courier New" panose="02070309020205020404" pitchFamily="49" charset="0"/>
            </a:endParaRPr>
          </a:p>
          <a:p>
            <a:pPr marL="342900" indent="-342900">
              <a:buFont typeface="Wingdings" panose="05000000000000000000" pitchFamily="2" charset="2"/>
              <a:buChar char="§"/>
            </a:pPr>
            <a:endParaRPr lang="en-US" sz="2000" dirty="0">
              <a:cs typeface="Courier New" panose="02070309020205020404" pitchFamily="49" charset="0"/>
            </a:endParaRPr>
          </a:p>
          <a:p>
            <a:endParaRPr lang="en-US" sz="2000" dirty="0" smtClean="0">
              <a:cs typeface="Courier New" panose="02070309020205020404" pitchFamily="49" charset="0"/>
            </a:endParaRPr>
          </a:p>
        </p:txBody>
      </p:sp>
      <p:pic>
        <p:nvPicPr>
          <p:cNvPr id="7170" name="Picture 2" descr="C:\Users\John\AppData\Local\Microsoft\Windows\INetCache\IE\M9D57A50\1024px-Repeater-schema.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409184"/>
            <a:ext cx="2286000" cy="1643062"/>
          </a:xfrm>
          <a:prstGeom prst="rect">
            <a:avLst/>
          </a:prstGeom>
          <a:solidFill>
            <a:srgbClr val="BAF9FC"/>
          </a:solidFill>
        </p:spPr>
      </p:pic>
    </p:spTree>
    <p:extLst>
      <p:ext uri="{BB962C8B-B14F-4D97-AF65-F5344CB8AC3E}">
        <p14:creationId xmlns:p14="http://schemas.microsoft.com/office/powerpoint/2010/main" val="3692780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9027"/>
            <a:ext cx="9684854" cy="6907027"/>
          </a:xfrm>
          <a:prstGeom prst="rect">
            <a:avLst/>
          </a:prstGeom>
        </p:spPr>
      </p:pic>
    </p:spTree>
    <p:extLst>
      <p:ext uri="{BB962C8B-B14F-4D97-AF65-F5344CB8AC3E}">
        <p14:creationId xmlns:p14="http://schemas.microsoft.com/office/powerpoint/2010/main" val="54656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Internet Gateway  “IGate”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676400"/>
            <a:ext cx="5044440" cy="4724400"/>
          </a:xfrm>
        </p:spPr>
        <p:txBody>
          <a:bodyPr>
            <a:normAutofit/>
          </a:bodyPr>
          <a:lstStyle/>
          <a:p>
            <a:endParaRPr lang="en-US" sz="2000" dirty="0" smtClean="0"/>
          </a:p>
          <a:p>
            <a:r>
              <a:rPr lang="en-US" sz="2000" dirty="0" smtClean="0"/>
              <a:t>Connect disjoint </a:t>
            </a:r>
            <a:r>
              <a:rPr lang="en-US" sz="2000" dirty="0"/>
              <a:t>radio </a:t>
            </a:r>
            <a:r>
              <a:rPr lang="en-US" sz="2000" dirty="0" smtClean="0"/>
              <a:t>networks</a:t>
            </a:r>
            <a:r>
              <a:rPr lang="en-US" sz="2000" dirty="0" smtClean="0"/>
              <a:t>.</a:t>
            </a:r>
          </a:p>
          <a:p>
            <a:endParaRPr lang="en-US" sz="2000" dirty="0" smtClean="0"/>
          </a:p>
          <a:p>
            <a:r>
              <a:rPr lang="en-US" sz="2000" dirty="0" smtClean="0">
                <a:cs typeface="Courier New" panose="02070309020205020404" pitchFamily="49" charset="0"/>
              </a:rPr>
              <a:t>Should be</a:t>
            </a:r>
            <a:r>
              <a:rPr lang="en-US" sz="2000" dirty="0" smtClean="0">
                <a:cs typeface="Courier New" panose="02070309020205020404" pitchFamily="49" charset="0"/>
              </a:rPr>
              <a:t> two way.</a:t>
            </a:r>
          </a:p>
          <a:p>
            <a:endParaRPr lang="en-US" sz="2000" dirty="0" smtClean="0">
              <a:cs typeface="Courier New" panose="02070309020205020404" pitchFamily="49" charset="0"/>
            </a:endParaRPr>
          </a:p>
          <a:p>
            <a:endParaRPr lang="en-US" sz="2000" dirty="0">
              <a:cs typeface="Courier New" panose="02070309020205020404" pitchFamily="49" charset="0"/>
            </a:endParaRPr>
          </a:p>
          <a:p>
            <a:endParaRPr lang="en-US" sz="2000" dirty="0">
              <a:cs typeface="Courier New" panose="02070309020205020404" pitchFamily="49" charset="0"/>
            </a:endParaRPr>
          </a:p>
          <a:p>
            <a:r>
              <a:rPr lang="en-US" sz="2000" dirty="0" smtClean="0"/>
              <a:t>View </a:t>
            </a:r>
            <a:r>
              <a:rPr lang="en-US" sz="2000" dirty="0"/>
              <a:t>APRS activity </a:t>
            </a:r>
            <a:r>
              <a:rPr lang="en-US" sz="2000" dirty="0" smtClean="0"/>
              <a:t>with web browser at</a:t>
            </a:r>
          </a:p>
          <a:p>
            <a:pPr marL="342900" indent="-342900">
              <a:buFont typeface="Arial" panose="020B0604020202020204" pitchFamily="34" charset="0"/>
              <a:buChar char="•"/>
            </a:pPr>
            <a:r>
              <a:rPr lang="en-US" sz="2000" dirty="0" smtClean="0"/>
              <a:t>aprs.fi</a:t>
            </a:r>
          </a:p>
          <a:p>
            <a:pPr marL="342900" indent="-342900">
              <a:buFont typeface="Arial" panose="020B0604020202020204" pitchFamily="34" charset="0"/>
              <a:buChar char="•"/>
            </a:pPr>
            <a:r>
              <a:rPr lang="en-US" sz="2000" dirty="0" smtClean="0"/>
              <a:t>findu.com</a:t>
            </a:r>
          </a:p>
          <a:p>
            <a:pPr marL="342900" indent="-342900">
              <a:buFont typeface="Arial" panose="020B0604020202020204" pitchFamily="34" charset="0"/>
              <a:buChar char="•"/>
            </a:pPr>
            <a:r>
              <a:rPr lang="en-US" sz="2000" dirty="0" smtClean="0"/>
              <a:t>aprsdirect.com</a:t>
            </a:r>
            <a:endParaRPr lang="en-US" sz="2000" dirty="0" smtClean="0"/>
          </a:p>
          <a:p>
            <a:r>
              <a:rPr lang="en-US" sz="2000" dirty="0" smtClean="0"/>
              <a:t> </a:t>
            </a:r>
          </a:p>
          <a:p>
            <a:endParaRPr lang="en-US" sz="2000" dirty="0"/>
          </a:p>
        </p:txBody>
      </p:sp>
      <p:pic>
        <p:nvPicPr>
          <p:cNvPr id="11266" name="Picture 2" descr="C:\Users\John\AppData\Local\Microsoft\Windows\INetCache\IE\0QPTI1OL\interne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304800"/>
            <a:ext cx="1905000" cy="193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9414"/>
            <a:ext cx="9144001" cy="6818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82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838200"/>
          </a:xfrm>
        </p:spPr>
        <p:txBody>
          <a:bodyPr/>
          <a:lstStyle/>
          <a:p>
            <a:r>
              <a:rPr lang="en-US" dirty="0" smtClean="0"/>
              <a:t>Application Interfaces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524000"/>
            <a:ext cx="5044440" cy="3657600"/>
          </a:xfrm>
        </p:spPr>
        <p:txBody>
          <a:bodyPr>
            <a:normAutofit lnSpcReduction="10000"/>
          </a:bodyPr>
          <a:lstStyle/>
          <a:p>
            <a:pPr marL="342900" indent="-342900">
              <a:buFont typeface="Wingdings" panose="05000000000000000000" pitchFamily="2" charset="2"/>
              <a:buChar char="§"/>
            </a:pPr>
            <a:r>
              <a:rPr lang="en-US" sz="2000" dirty="0" smtClean="0">
                <a:cs typeface="Courier New" panose="02070309020205020404" pitchFamily="49" charset="0"/>
              </a:rPr>
              <a:t>KISS and AGW network interfaces.</a:t>
            </a:r>
          </a:p>
          <a:p>
            <a:pPr marL="800100" lvl="1" indent="-342900">
              <a:buFont typeface="Arial" panose="020B0604020202020204" pitchFamily="34" charset="0"/>
              <a:buChar char="•"/>
            </a:pPr>
            <a:r>
              <a:rPr lang="en-US" sz="1900" dirty="0" smtClean="0">
                <a:cs typeface="Courier New" panose="02070309020205020404" pitchFamily="49" charset="0"/>
              </a:rPr>
              <a:t>AGW interface allows access to more brains in the TNC such as connected mode.</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Applications attached by:</a:t>
            </a:r>
          </a:p>
          <a:p>
            <a:pPr marL="800100" lvl="1" indent="-342900">
              <a:buFontTx/>
              <a:buChar char="-"/>
            </a:pPr>
            <a:r>
              <a:rPr lang="en-US" sz="1800" dirty="0" smtClean="0">
                <a:cs typeface="Courier New" panose="02070309020205020404" pitchFamily="49" charset="0"/>
              </a:rPr>
              <a:t>RS-232 Serial </a:t>
            </a:r>
            <a:r>
              <a:rPr lang="en-US" sz="1800" dirty="0">
                <a:cs typeface="Courier New" panose="02070309020205020404" pitchFamily="49" charset="0"/>
              </a:rPr>
              <a:t>P</a:t>
            </a:r>
            <a:r>
              <a:rPr lang="en-US" sz="1800" dirty="0" smtClean="0">
                <a:cs typeface="Courier New" panose="02070309020205020404" pitchFamily="49" charset="0"/>
              </a:rPr>
              <a:t>ort.</a:t>
            </a:r>
          </a:p>
          <a:p>
            <a:pPr marL="800100" lvl="1" indent="-342900">
              <a:buFontTx/>
              <a:buChar char="-"/>
            </a:pPr>
            <a:r>
              <a:rPr lang="en-US" sz="1800" dirty="0" smtClean="0">
                <a:cs typeface="Courier New" panose="02070309020205020404" pitchFamily="49" charset="0"/>
              </a:rPr>
              <a:t>TCP/IP   ( Ethernet, WIFI )</a:t>
            </a:r>
          </a:p>
          <a:p>
            <a:pPr marL="800100" lvl="1" indent="-342900">
              <a:buFontTx/>
              <a:buChar char="-"/>
            </a:pPr>
            <a:r>
              <a:rPr lang="en-US" sz="1800" dirty="0" smtClean="0">
                <a:cs typeface="Courier New" panose="02070309020205020404" pitchFamily="49" charset="0"/>
              </a:rPr>
              <a:t>Bluetooth.</a:t>
            </a:r>
          </a:p>
          <a:p>
            <a:pPr marL="800100" lvl="1" indent="-342900">
              <a:buFontTx/>
              <a:buChar char="-"/>
            </a:pPr>
            <a:endParaRPr lang="en-US" sz="18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Many simultaneous  applications.</a:t>
            </a:r>
            <a:endParaRPr lang="en-US" sz="2000" dirty="0">
              <a:cs typeface="Courier New" panose="02070309020205020404" pitchFamily="49" charset="0"/>
            </a:endParaRPr>
          </a:p>
        </p:txBody>
      </p:sp>
      <p:pic>
        <p:nvPicPr>
          <p:cNvPr id="12290" name="Picture 2" descr="C:\Users\John\AppData\Local\Microsoft\Windows\INetCache\IE\CMA3O0ZG\Ethernet_LA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4030" y="609600"/>
            <a:ext cx="208076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John\AppData\Local\Microsoft\Windows\INetCache\IE\M9D57A50\bluetooth[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930" y="5562600"/>
            <a:ext cx="1061224" cy="10612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ohn\AppData\Local\Microsoft\Windows\INetCache\IE\0QPTI1OL\rs232[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257" y="5698414"/>
            <a:ext cx="931944" cy="778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ppData\Local\Microsoft\Windows\INetCache\IE\M9D57A50\WiFi[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8400" y="5791199"/>
            <a:ext cx="1196354" cy="69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08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0"/>
            <a:ext cx="7315200" cy="1293592"/>
          </a:xfrm>
        </p:spPr>
        <p:txBody>
          <a:bodyPr/>
          <a:lstStyle/>
          <a:p>
            <a:r>
              <a:rPr lang="en-US" dirty="0" smtClean="0"/>
              <a:t>Building a Better Demodulator</a:t>
            </a:r>
            <a:endParaRPr lang="en-US" dirty="0"/>
          </a:p>
        </p:txBody>
      </p:sp>
    </p:spTree>
    <p:extLst>
      <p:ext uri="{BB962C8B-B14F-4D97-AF65-F5344CB8AC3E}">
        <p14:creationId xmlns:p14="http://schemas.microsoft.com/office/powerpoint/2010/main" val="2580958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Audio Frequency Shift Keying</a:t>
            </a:r>
            <a:endParaRPr lang="en-US" dirty="0"/>
          </a:p>
        </p:txBody>
      </p:sp>
      <p:sp>
        <p:nvSpPr>
          <p:cNvPr id="3" name="Content Placeholder 2"/>
          <p:cNvSpPr>
            <a:spLocks noGrp="1"/>
          </p:cNvSpPr>
          <p:nvPr>
            <p:ph idx="1"/>
          </p:nvPr>
        </p:nvSpPr>
        <p:spPr>
          <a:xfrm>
            <a:off x="304800" y="1752600"/>
            <a:ext cx="8534400" cy="4876800"/>
          </a:xfrm>
        </p:spPr>
        <p:txBody>
          <a:bodyPr/>
          <a:lstStyle/>
          <a:p>
            <a:r>
              <a:rPr lang="en-US" dirty="0" smtClean="0"/>
              <a:t>1200 bits per second,  1200 &amp; 2200 Hz.</a:t>
            </a:r>
          </a:p>
          <a:p>
            <a:pPr marL="45720" indent="0">
              <a:buNone/>
            </a:pPr>
            <a:endParaRPr lang="en-US" dirty="0" smtClean="0"/>
          </a:p>
          <a:p>
            <a:pPr marL="45720" indent="0">
              <a:buNone/>
            </a:pP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Which of the two tones is present?</a:t>
            </a:r>
            <a:endParaRPr lang="en-US" dirty="0"/>
          </a:p>
        </p:txBody>
      </p:sp>
      <p:pic>
        <p:nvPicPr>
          <p:cNvPr id="4" name="Picture 3"/>
          <p:cNvPicPr/>
          <p:nvPr/>
        </p:nvPicPr>
        <p:blipFill rotWithShape="1">
          <a:blip r:embed="rId3" cstate="print"/>
          <a:srcRect l="38318" t="2" r="15526" b="-1053"/>
          <a:stretch/>
        </p:blipFill>
        <p:spPr bwMode="auto">
          <a:xfrm>
            <a:off x="533400" y="2895600"/>
            <a:ext cx="8153400" cy="1828800"/>
          </a:xfrm>
          <a:prstGeom prst="rect">
            <a:avLst/>
          </a:prstGeom>
          <a:noFill/>
          <a:ln w="9525">
            <a:noFill/>
            <a:miter lim="800000"/>
            <a:headEnd/>
            <a:tailEnd/>
          </a:ln>
        </p:spPr>
      </p:pic>
    </p:spTree>
    <p:extLst>
      <p:ext uri="{BB962C8B-B14F-4D97-AF65-F5344CB8AC3E}">
        <p14:creationId xmlns:p14="http://schemas.microsoft.com/office/powerpoint/2010/main" val="2607086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How to Demodulate AFSK</a:t>
            </a:r>
            <a:endParaRPr lang="en-US" dirty="0"/>
          </a:p>
        </p:txBody>
      </p:sp>
      <p:sp>
        <p:nvSpPr>
          <p:cNvPr id="3" name="Content Placeholder 2"/>
          <p:cNvSpPr>
            <a:spLocks noGrp="1"/>
          </p:cNvSpPr>
          <p:nvPr>
            <p:ph idx="1"/>
          </p:nvPr>
        </p:nvSpPr>
        <p:spPr>
          <a:xfrm>
            <a:off x="304800" y="4191000"/>
            <a:ext cx="8534400" cy="2438400"/>
          </a:xfrm>
        </p:spPr>
        <p:txBody>
          <a:bodyPr/>
          <a:lstStyle/>
          <a:p>
            <a:endParaRPr lang="en-US" dirty="0" smtClean="0"/>
          </a:p>
          <a:p>
            <a:endParaRPr lang="en-US" dirty="0" smtClean="0"/>
          </a:p>
          <a:p>
            <a:pPr marL="45720" indent="0">
              <a:buNone/>
            </a:pPr>
            <a:endParaRPr lang="en-US" dirty="0"/>
          </a:p>
        </p:txBody>
      </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848932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8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1524000"/>
          </a:xfrm>
        </p:spPr>
        <p:txBody>
          <a:bodyPr>
            <a:normAutofit/>
          </a:bodyPr>
          <a:lstStyle/>
          <a:p>
            <a:pPr marL="45720" indent="0"/>
            <a:r>
              <a:rPr lang="en-US" dirty="0"/>
              <a:t>After much </a:t>
            </a:r>
            <a:r>
              <a:rPr lang="en-US" dirty="0" smtClean="0"/>
              <a:t>reading</a:t>
            </a:r>
            <a:r>
              <a:rPr lang="en-US" dirty="0"/>
              <a:t> </a:t>
            </a:r>
            <a:r>
              <a:rPr lang="en-US" dirty="0" smtClean="0"/>
              <a:t>&amp; experimenting</a:t>
            </a:r>
            <a:endParaRPr lang="en-US" dirty="0"/>
          </a:p>
        </p:txBody>
      </p:sp>
      <p:sp>
        <p:nvSpPr>
          <p:cNvPr id="3" name="Content Placeholder 2"/>
          <p:cNvSpPr>
            <a:spLocks noGrp="1"/>
          </p:cNvSpPr>
          <p:nvPr>
            <p:ph idx="1"/>
          </p:nvPr>
        </p:nvSpPr>
        <p:spPr>
          <a:xfrm>
            <a:off x="304800" y="2438400"/>
            <a:ext cx="8534400" cy="4267200"/>
          </a:xfrm>
        </p:spPr>
        <p:txBody>
          <a:bodyPr>
            <a:normAutofit/>
          </a:bodyPr>
          <a:lstStyle/>
          <a:p>
            <a:endParaRPr lang="en-US" dirty="0" smtClean="0"/>
          </a:p>
          <a:p>
            <a:endParaRPr lang="en-US" dirty="0" smtClean="0"/>
          </a:p>
          <a:p>
            <a:r>
              <a:rPr lang="en-US" dirty="0" smtClean="0"/>
              <a:t>OK with perfect signals.</a:t>
            </a:r>
          </a:p>
          <a:p>
            <a:endParaRPr lang="en-US" dirty="0"/>
          </a:p>
          <a:p>
            <a:r>
              <a:rPr lang="en-US" dirty="0" smtClean="0"/>
              <a:t>Not so good with real-world signals.</a:t>
            </a:r>
          </a:p>
          <a:p>
            <a:pPr marL="45720" indent="0">
              <a:buNone/>
            </a:pPr>
            <a:endParaRPr lang="en-US" dirty="0" smtClean="0"/>
          </a:p>
          <a:p>
            <a:pPr marL="45720" indent="0">
              <a:buNone/>
            </a:pPr>
            <a:endParaRPr lang="en-US" dirty="0" smtClean="0"/>
          </a:p>
          <a:p>
            <a:pPr marL="45720" indent="0">
              <a:buNone/>
            </a:pPr>
            <a:endParaRPr lang="en-US" dirty="0"/>
          </a:p>
        </p:txBody>
      </p:sp>
    </p:spTree>
    <p:extLst>
      <p:ext uri="{BB962C8B-B14F-4D97-AF65-F5344CB8AC3E}">
        <p14:creationId xmlns:p14="http://schemas.microsoft.com/office/powerpoint/2010/main" val="1340210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WA8LMF TNC Test CD</a:t>
            </a:r>
            <a:endParaRPr lang="en-US" dirty="0"/>
          </a:p>
        </p:txBody>
      </p:sp>
      <p:sp>
        <p:nvSpPr>
          <p:cNvPr id="3" name="Content Placeholder 2"/>
          <p:cNvSpPr>
            <a:spLocks noGrp="1"/>
          </p:cNvSpPr>
          <p:nvPr>
            <p:ph idx="1"/>
          </p:nvPr>
        </p:nvSpPr>
        <p:spPr>
          <a:xfrm>
            <a:off x="304800" y="1524000"/>
            <a:ext cx="8534400" cy="5105400"/>
          </a:xfrm>
        </p:spPr>
        <p:txBody>
          <a:bodyPr>
            <a:normAutofit/>
          </a:bodyPr>
          <a:lstStyle/>
          <a:p>
            <a:endParaRPr lang="en-US" dirty="0" smtClean="0"/>
          </a:p>
          <a:p>
            <a:r>
              <a:rPr lang="en-US" dirty="0" smtClean="0"/>
              <a:t>Los Angeles, afternoon rush hour, frequency completely saturated.</a:t>
            </a:r>
          </a:p>
          <a:p>
            <a:pPr marL="45720" indent="0">
              <a:buNone/>
            </a:pPr>
            <a:endParaRPr lang="en-US" dirty="0" smtClean="0"/>
          </a:p>
          <a:p>
            <a:endParaRPr lang="en-US" dirty="0"/>
          </a:p>
          <a:p>
            <a:r>
              <a:rPr lang="en-US" dirty="0" smtClean="0"/>
              <a:t>Track 1:  25 minutes of flat audio from the discriminator.</a:t>
            </a:r>
          </a:p>
          <a:p>
            <a:endParaRPr lang="en-US" dirty="0"/>
          </a:p>
          <a:p>
            <a:r>
              <a:rPr lang="en-US" dirty="0" smtClean="0"/>
              <a:t>Track 2:  De-emphasis to mimic typical receiver.  (explained later)</a:t>
            </a:r>
          </a:p>
          <a:p>
            <a:endParaRPr lang="en-US" dirty="0" smtClean="0"/>
          </a:p>
          <a:p>
            <a:endParaRPr lang="en-US" dirty="0"/>
          </a:p>
          <a:p>
            <a:r>
              <a:rPr lang="en-US" dirty="0" smtClean="0"/>
              <a:t>The de facto standard for measuring demodulator performance</a:t>
            </a:r>
            <a:r>
              <a:rPr lang="en-US" dirty="0" smtClean="0"/>
              <a:t>.</a:t>
            </a:r>
          </a:p>
          <a:p>
            <a:pPr marL="45720" indent="0">
              <a:buNone/>
            </a:pPr>
            <a:endParaRPr lang="en-US" dirty="0" smtClean="0"/>
          </a:p>
          <a:p>
            <a:pPr marL="45720" indent="0">
              <a:buNone/>
            </a:pPr>
            <a:endParaRPr lang="en-US" dirty="0"/>
          </a:p>
          <a:p>
            <a:pPr marL="45720" indent="0">
              <a:buNone/>
            </a:pPr>
            <a:r>
              <a:rPr lang="en-US" dirty="0" smtClean="0"/>
              <a:t>More </a:t>
            </a:r>
            <a:r>
              <a:rPr lang="en-US" dirty="0" smtClean="0"/>
              <a:t>details, see:  A-Closer-Look-at-the-WA8LMF-TNC-Test-CD.pdf</a:t>
            </a:r>
            <a:endParaRPr lang="en-US" dirty="0" smtClean="0"/>
          </a:p>
          <a:p>
            <a:endParaRPr lang="en-US" dirty="0" smtClean="0"/>
          </a:p>
        </p:txBody>
      </p:sp>
    </p:spTree>
    <p:extLst>
      <p:ext uri="{BB962C8B-B14F-4D97-AF65-F5344CB8AC3E}">
        <p14:creationId xmlns:p14="http://schemas.microsoft.com/office/powerpoint/2010/main" val="891805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TNC Test CD Results</a:t>
            </a:r>
            <a:endParaRPr lang="en-US" dirty="0"/>
          </a:p>
        </p:txBody>
      </p:sp>
      <p:sp>
        <p:nvSpPr>
          <p:cNvPr id="3" name="Content Placeholder 2"/>
          <p:cNvSpPr>
            <a:spLocks noGrp="1"/>
          </p:cNvSpPr>
          <p:nvPr>
            <p:ph idx="1"/>
          </p:nvPr>
        </p:nvSpPr>
        <p:spPr>
          <a:xfrm>
            <a:off x="304800" y="1524000"/>
            <a:ext cx="8534400" cy="5105400"/>
          </a:xfrm>
        </p:spPr>
        <p:txBody>
          <a:bodyPr>
            <a:normAutofit fontScale="92500" lnSpcReduction="10000"/>
          </a:bodyPr>
          <a:lstStyle/>
          <a:p>
            <a:pPr marL="45720" indent="0">
              <a:buNone/>
            </a:pPr>
            <a:r>
              <a:rPr lang="en-US" dirty="0" smtClean="0"/>
              <a:t>Do not take too seriously.  Collected by different people, at different times, under different conditions.  Most don’t specify Track 1 / Track 2.  </a:t>
            </a:r>
          </a:p>
          <a:p>
            <a:pPr marL="45720" indent="0">
              <a:buNone/>
            </a:pPr>
            <a:endParaRPr lang="en-US" dirty="0" smtClean="0"/>
          </a:p>
          <a:p>
            <a:r>
              <a:rPr lang="en-US" dirty="0" smtClean="0">
                <a:solidFill>
                  <a:srgbClr val="FFFF00"/>
                </a:solidFill>
              </a:rPr>
              <a:t>Linux PC </a:t>
            </a:r>
            <a:r>
              <a:rPr lang="en-US" dirty="0" err="1" smtClean="0">
                <a:solidFill>
                  <a:srgbClr val="FFFF00"/>
                </a:solidFill>
              </a:rPr>
              <a:t>multimon</a:t>
            </a:r>
            <a:r>
              <a:rPr lang="en-US" dirty="0" smtClean="0">
                <a:solidFill>
                  <a:srgbClr val="FFFF00"/>
                </a:solidFill>
              </a:rPr>
              <a:t>			*	130</a:t>
            </a:r>
          </a:p>
          <a:p>
            <a:r>
              <a:rPr lang="en-US" dirty="0" smtClean="0">
                <a:solidFill>
                  <a:srgbClr val="FFFF00"/>
                </a:solidFill>
              </a:rPr>
              <a:t>Linux PC </a:t>
            </a:r>
            <a:r>
              <a:rPr lang="en-US" dirty="0" err="1" smtClean="0">
                <a:solidFill>
                  <a:srgbClr val="FFFF00"/>
                </a:solidFill>
              </a:rPr>
              <a:t>soundmodem</a:t>
            </a:r>
            <a:r>
              <a:rPr lang="en-US" dirty="0" smtClean="0">
                <a:solidFill>
                  <a:srgbClr val="FFFF00"/>
                </a:solidFill>
              </a:rPr>
              <a:t>		*	412</a:t>
            </a:r>
          </a:p>
          <a:p>
            <a:r>
              <a:rPr lang="en-US" dirty="0" smtClean="0">
                <a:solidFill>
                  <a:srgbClr val="FFFF00"/>
                </a:solidFill>
              </a:rPr>
              <a:t>AGWPE				*	500</a:t>
            </a:r>
          </a:p>
          <a:p>
            <a:r>
              <a:rPr lang="en-US" dirty="0" smtClean="0"/>
              <a:t>AEA PK90					728</a:t>
            </a:r>
          </a:p>
          <a:p>
            <a:r>
              <a:rPr lang="en-US" dirty="0" smtClean="0"/>
              <a:t>TNC-X					818</a:t>
            </a:r>
          </a:p>
          <a:p>
            <a:r>
              <a:rPr lang="en-US" dirty="0" smtClean="0"/>
              <a:t>MFJ-1274					883</a:t>
            </a:r>
          </a:p>
          <a:p>
            <a:r>
              <a:rPr lang="en-US" dirty="0">
                <a:solidFill>
                  <a:srgbClr val="FFFF00"/>
                </a:solidFill>
              </a:rPr>
              <a:t>AX25 Java Soundcard Modem </a:t>
            </a:r>
            <a:r>
              <a:rPr lang="en-US" dirty="0" smtClean="0">
                <a:solidFill>
                  <a:srgbClr val="FFFF00"/>
                </a:solidFill>
              </a:rPr>
              <a:t>		*</a:t>
            </a:r>
            <a:r>
              <a:rPr lang="en-US" dirty="0">
                <a:solidFill>
                  <a:srgbClr val="FFFF00"/>
                </a:solidFill>
              </a:rPr>
              <a:t>	</a:t>
            </a:r>
            <a:r>
              <a:rPr lang="en-US" dirty="0" smtClean="0">
                <a:solidFill>
                  <a:srgbClr val="FFFF00"/>
                </a:solidFill>
              </a:rPr>
              <a:t>964</a:t>
            </a:r>
          </a:p>
          <a:p>
            <a:r>
              <a:rPr lang="en-US" dirty="0" smtClean="0"/>
              <a:t>KPC-3    (non-plus)				967, 986</a:t>
            </a:r>
          </a:p>
          <a:p>
            <a:r>
              <a:rPr lang="en-US" dirty="0" smtClean="0"/>
              <a:t>SCS Tracker DSP TNC 1.5s			988 / 943         (track 1/2)</a:t>
            </a:r>
          </a:p>
          <a:p>
            <a:r>
              <a:rPr lang="en-US" dirty="0" smtClean="0">
                <a:solidFill>
                  <a:srgbClr val="FFFF00"/>
                </a:solidFill>
              </a:rPr>
              <a:t>Dire Wolf  </a:t>
            </a:r>
            <a:r>
              <a:rPr lang="en-US" dirty="0">
                <a:solidFill>
                  <a:srgbClr val="FFFF00"/>
                </a:solidFill>
              </a:rPr>
              <a:t> </a:t>
            </a:r>
            <a:r>
              <a:rPr lang="en-US" dirty="0" smtClean="0">
                <a:solidFill>
                  <a:srgbClr val="FFFF00"/>
                </a:solidFill>
              </a:rPr>
              <a:t>1.7 </a:t>
            </a:r>
            <a:r>
              <a:rPr lang="en-US" dirty="0" smtClean="0">
                <a:solidFill>
                  <a:srgbClr val="FFFF00"/>
                </a:solidFill>
              </a:rPr>
              <a:t>    </a:t>
            </a:r>
            <a:r>
              <a:rPr lang="en-US" dirty="0" smtClean="0">
                <a:solidFill>
                  <a:srgbClr val="FFFF00"/>
                </a:solidFill>
              </a:rPr>
              <a:t>			*	</a:t>
            </a:r>
            <a:r>
              <a:rPr lang="en-US" dirty="0" smtClean="0">
                <a:solidFill>
                  <a:srgbClr val="FFFF00"/>
                </a:solidFill>
              </a:rPr>
              <a:t>1014 </a:t>
            </a:r>
            <a:r>
              <a:rPr lang="en-US" dirty="0" smtClean="0">
                <a:solidFill>
                  <a:srgbClr val="FFFF00"/>
                </a:solidFill>
              </a:rPr>
              <a:t>/ </a:t>
            </a:r>
            <a:r>
              <a:rPr lang="en-US" dirty="0" smtClean="0">
                <a:solidFill>
                  <a:srgbClr val="FFFF00"/>
                </a:solidFill>
              </a:rPr>
              <a:t>1000     </a:t>
            </a:r>
            <a:r>
              <a:rPr lang="en-US" dirty="0" smtClean="0">
                <a:solidFill>
                  <a:srgbClr val="FFFF00"/>
                </a:solidFill>
              </a:rPr>
              <a:t>(track 1/2)</a:t>
            </a:r>
          </a:p>
          <a:p>
            <a:r>
              <a:rPr lang="en-US" dirty="0" smtClean="0">
                <a:solidFill>
                  <a:srgbClr val="FFFF00"/>
                </a:solidFill>
              </a:rPr>
              <a:t>UZ7HO </a:t>
            </a:r>
            <a:r>
              <a:rPr lang="en-US" dirty="0" err="1" smtClean="0">
                <a:solidFill>
                  <a:srgbClr val="FFFF00"/>
                </a:solidFill>
              </a:rPr>
              <a:t>Soundmodem</a:t>
            </a:r>
            <a:r>
              <a:rPr lang="en-US" dirty="0" smtClean="0">
                <a:solidFill>
                  <a:srgbClr val="FFFF00"/>
                </a:solidFill>
              </a:rPr>
              <a:t> 0.83b		*	1021</a:t>
            </a:r>
          </a:p>
          <a:p>
            <a:endParaRPr lang="en-US" dirty="0" smtClean="0">
              <a:solidFill>
                <a:srgbClr val="FFFF00"/>
              </a:solidFill>
            </a:endParaRPr>
          </a:p>
          <a:p>
            <a:pPr marL="45720" indent="0">
              <a:buNone/>
            </a:pPr>
            <a:r>
              <a:rPr lang="en-US" dirty="0" smtClean="0">
                <a:solidFill>
                  <a:srgbClr val="FFFF00"/>
                </a:solidFill>
              </a:rPr>
              <a:t>					* = software on PC</a:t>
            </a:r>
          </a:p>
          <a:p>
            <a:endParaRPr lang="en-US" dirty="0" smtClean="0"/>
          </a:p>
        </p:txBody>
      </p:sp>
    </p:spTree>
    <p:extLst>
      <p:ext uri="{BB962C8B-B14F-4D97-AF65-F5344CB8AC3E}">
        <p14:creationId xmlns:p14="http://schemas.microsoft.com/office/powerpoint/2010/main" val="363625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TNC Decoding Comparison</a:t>
            </a:r>
            <a:endParaRPr lang="en-US" dirty="0"/>
          </a:p>
        </p:txBody>
      </p:sp>
      <p:sp>
        <p:nvSpPr>
          <p:cNvPr id="3" name="Content Placeholder 2"/>
          <p:cNvSpPr>
            <a:spLocks noGrp="1"/>
          </p:cNvSpPr>
          <p:nvPr>
            <p:ph idx="1"/>
          </p:nvPr>
        </p:nvSpPr>
        <p:spPr>
          <a:xfrm>
            <a:off x="4267200" y="1600200"/>
            <a:ext cx="4572000" cy="5029200"/>
          </a:xfrm>
        </p:spPr>
        <p:txBody>
          <a:bodyPr>
            <a:normAutofit/>
          </a:bodyPr>
          <a:lstStyle/>
          <a:p>
            <a:pPr marL="45720" indent="0">
              <a:buNone/>
            </a:pPr>
            <a:endParaRPr lang="en-US" dirty="0"/>
          </a:p>
          <a:p>
            <a:r>
              <a:rPr lang="en-US" dirty="0" smtClean="0"/>
              <a:t>Poor results from early software modems.</a:t>
            </a:r>
          </a:p>
          <a:p>
            <a:endParaRPr lang="en-US" dirty="0"/>
          </a:p>
          <a:p>
            <a:r>
              <a:rPr lang="en-US" dirty="0" smtClean="0"/>
              <a:t>Bad reputation.</a:t>
            </a:r>
          </a:p>
          <a:p>
            <a:endParaRPr lang="en-US" dirty="0"/>
          </a:p>
          <a:p>
            <a:r>
              <a:rPr lang="en-US" dirty="0" smtClean="0"/>
              <a:t>More recent software better than hardware modems.</a:t>
            </a:r>
          </a:p>
          <a:p>
            <a:endParaRPr lang="en-US" dirty="0"/>
          </a:p>
          <a:p>
            <a:r>
              <a:rPr lang="en-US" dirty="0" smtClean="0"/>
              <a:t>The tarnished reputation endures.</a:t>
            </a:r>
          </a:p>
        </p:txBody>
      </p:sp>
      <p:graphicFrame>
        <p:nvGraphicFramePr>
          <p:cNvPr id="4" name="Chart 3"/>
          <p:cNvGraphicFramePr/>
          <p:nvPr>
            <p:extLst>
              <p:ext uri="{D42A27DB-BD31-4B8C-83A1-F6EECF244321}">
                <p14:modId xmlns:p14="http://schemas.microsoft.com/office/powerpoint/2010/main" val="473970095"/>
              </p:ext>
            </p:extLst>
          </p:nvPr>
        </p:nvGraphicFramePr>
        <p:xfrm>
          <a:off x="228600" y="1676400"/>
          <a:ext cx="3886200" cy="4953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5406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a:bodyPr>
          <a:lstStyle/>
          <a:p>
            <a:r>
              <a:rPr lang="en-US" dirty="0" smtClean="0"/>
              <a:t>Radio + Teletype = RTTY</a:t>
            </a:r>
            <a:endParaRPr lang="en-US" dirty="0"/>
          </a:p>
        </p:txBody>
      </p:sp>
      <p:pic>
        <p:nvPicPr>
          <p:cNvPr id="1026" name="Picture 2" descr="C:\Users\John\AppData\Local\Microsoft\Windows\INetCache\IE\CMA3O0ZG\TG-7-B_teletype[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9987" y="1569407"/>
            <a:ext cx="245783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ppData\Local\Microsoft\Windows\INetCache\IE\0QPTI1OL\ham-radio-operat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130" y="2284891"/>
            <a:ext cx="2505931" cy="198341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John\AppData\Local\Microsoft\Windows\INetCache\IE\0QPTI1OL\dsl-modem[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362" y="299580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ohn\AppData\Local\Microsoft\Windows\INetCache\IE\0QPTI1OL\rtty_signal[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029200"/>
            <a:ext cx="3558436" cy="1625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19600" y="4648200"/>
            <a:ext cx="4427461" cy="1477328"/>
          </a:xfrm>
          <a:prstGeom prst="rect">
            <a:avLst/>
          </a:prstGeom>
          <a:noFill/>
        </p:spPr>
        <p:txBody>
          <a:bodyPr wrap="square" rtlCol="0">
            <a:spAutoFit/>
          </a:bodyPr>
          <a:lstStyle/>
          <a:p>
            <a:r>
              <a:rPr lang="en-US" dirty="0" smtClean="0"/>
              <a:t>Modem was called a “terminal unit”.</a:t>
            </a:r>
          </a:p>
          <a:p>
            <a:endParaRPr lang="en-US" dirty="0"/>
          </a:p>
          <a:p>
            <a:r>
              <a:rPr lang="en-US" dirty="0" smtClean="0"/>
              <a:t>170 Hz AFSK</a:t>
            </a:r>
          </a:p>
          <a:p>
            <a:endParaRPr lang="en-US" dirty="0"/>
          </a:p>
          <a:p>
            <a:r>
              <a:rPr lang="en-US" dirty="0" smtClean="0"/>
              <a:t>AFSK </a:t>
            </a:r>
            <a:r>
              <a:rPr lang="en-US" dirty="0" smtClean="0">
                <a:sym typeface="Wingdings" panose="05000000000000000000" pitchFamily="2" charset="2"/>
              </a:rPr>
              <a:t> SSB  </a:t>
            </a:r>
            <a:r>
              <a:rPr lang="en-US" dirty="0" smtClean="0">
                <a:sym typeface="Wingdings" panose="05000000000000000000" pitchFamily="2" charset="2"/>
              </a:rPr>
              <a:t>RF FSK</a:t>
            </a:r>
            <a:endParaRPr lang="en-US" dirty="0" smtClean="0"/>
          </a:p>
        </p:txBody>
      </p:sp>
      <p:sp>
        <p:nvSpPr>
          <p:cNvPr id="5" name="Left-Right Arrow 4"/>
          <p:cNvSpPr/>
          <p:nvPr/>
        </p:nvSpPr>
        <p:spPr>
          <a:xfrm>
            <a:off x="3200400"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323562"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213960" y="2267430"/>
            <a:ext cx="1001038" cy="646331"/>
          </a:xfrm>
          <a:prstGeom prst="rect">
            <a:avLst/>
          </a:prstGeom>
          <a:noFill/>
        </p:spPr>
        <p:txBody>
          <a:bodyPr wrap="square" rtlCol="0">
            <a:spAutoFit/>
          </a:bodyPr>
          <a:lstStyle/>
          <a:p>
            <a:r>
              <a:rPr lang="en-US" dirty="0" smtClean="0"/>
              <a:t>Audio &amp;  PTT</a:t>
            </a:r>
            <a:endParaRPr lang="en-US" dirty="0"/>
          </a:p>
        </p:txBody>
      </p:sp>
      <p:sp>
        <p:nvSpPr>
          <p:cNvPr id="3" name="TextBox 2"/>
          <p:cNvSpPr txBox="1"/>
          <p:nvPr/>
        </p:nvSpPr>
        <p:spPr>
          <a:xfrm>
            <a:off x="4091836" y="1905000"/>
            <a:ext cx="1122124" cy="646331"/>
          </a:xfrm>
          <a:prstGeom prst="rect">
            <a:avLst/>
          </a:prstGeom>
          <a:noFill/>
        </p:spPr>
        <p:txBody>
          <a:bodyPr wrap="square" rtlCol="0">
            <a:spAutoFit/>
          </a:bodyPr>
          <a:lstStyle/>
          <a:p>
            <a:r>
              <a:rPr lang="en-US" dirty="0" smtClean="0"/>
              <a:t>Simple </a:t>
            </a:r>
          </a:p>
          <a:p>
            <a:r>
              <a:rPr lang="en-US" dirty="0" smtClean="0"/>
              <a:t>Modem</a:t>
            </a:r>
            <a:endParaRPr lang="en-US" dirty="0"/>
          </a:p>
        </p:txBody>
      </p:sp>
    </p:spTree>
    <p:extLst>
      <p:ext uri="{BB962C8B-B14F-4D97-AF65-F5344CB8AC3E}">
        <p14:creationId xmlns:p14="http://schemas.microsoft.com/office/powerpoint/2010/main" val="135692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16348" y="1524000"/>
            <a:ext cx="3364992" cy="1524000"/>
          </a:xfrm>
        </p:spPr>
        <p:txBody>
          <a:bodyPr/>
          <a:lstStyle/>
          <a:p>
            <a:r>
              <a:rPr lang="en-US" dirty="0" smtClean="0"/>
              <a:t>Transmitter pre-emphasis</a:t>
            </a:r>
          </a:p>
          <a:p>
            <a:endParaRPr lang="en-US" dirty="0" smtClean="0"/>
          </a:p>
          <a:p>
            <a:r>
              <a:rPr lang="en-US" dirty="0" smtClean="0"/>
              <a:t>+ 6 dB per octave.</a:t>
            </a:r>
            <a:endParaRPr lang="en-US" dirty="0"/>
          </a:p>
        </p:txBody>
      </p:sp>
      <p:sp>
        <p:nvSpPr>
          <p:cNvPr id="3" name="Text Placeholder 2"/>
          <p:cNvSpPr>
            <a:spLocks noGrp="1"/>
          </p:cNvSpPr>
          <p:nvPr>
            <p:ph type="body" sz="quarter" idx="3"/>
          </p:nvPr>
        </p:nvSpPr>
        <p:spPr>
          <a:xfrm>
            <a:off x="4885144" y="1524000"/>
            <a:ext cx="3362062" cy="1447800"/>
          </a:xfrm>
        </p:spPr>
        <p:txBody>
          <a:bodyPr/>
          <a:lstStyle/>
          <a:p>
            <a:r>
              <a:rPr lang="en-US" dirty="0" smtClean="0"/>
              <a:t>Receiver de-emphasis</a:t>
            </a:r>
          </a:p>
          <a:p>
            <a:endParaRPr lang="en-US" dirty="0"/>
          </a:p>
          <a:p>
            <a:r>
              <a:rPr lang="en-US" dirty="0" smtClean="0"/>
              <a:t>- 6 dB per octave</a:t>
            </a:r>
            <a:endParaRPr lang="en-US" dirty="0"/>
          </a:p>
        </p:txBody>
      </p:sp>
      <p:sp>
        <p:nvSpPr>
          <p:cNvPr id="4" name="Title 3"/>
          <p:cNvSpPr>
            <a:spLocks noGrp="1"/>
          </p:cNvSpPr>
          <p:nvPr>
            <p:ph type="title"/>
          </p:nvPr>
        </p:nvSpPr>
        <p:spPr>
          <a:xfrm>
            <a:off x="762000" y="304801"/>
            <a:ext cx="6553200" cy="1066800"/>
          </a:xfrm>
        </p:spPr>
        <p:txBody>
          <a:bodyPr>
            <a:normAutofit/>
          </a:bodyPr>
          <a:lstStyle/>
          <a:p>
            <a:r>
              <a:rPr lang="en-US" dirty="0" smtClean="0"/>
              <a:t>VHF FM voice transceivers.</a:t>
            </a:r>
            <a:endParaRPr lang="en-US" dirty="0"/>
          </a:p>
        </p:txBody>
      </p:sp>
      <p:pic>
        <p:nvPicPr>
          <p:cNvPr id="4098" name="Picture 2" descr="C:\Users\John\AppData\Local\Microsoft\Windows\INetCache\IE\CMA3O0ZG\HFzbQ[1].png"/>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3565525" cy="210669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John\AppData\Local\Microsoft\Windows\INetCache\IE\CMA3O0ZG\HFzbQ[1].pn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flipV="1">
            <a:off x="4724400" y="3200400"/>
            <a:ext cx="3567112" cy="210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389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pic>
        <p:nvPicPr>
          <p:cNvPr id="4099" name="Picture 3" descr="C:\Users\John\AppData\Local\Microsoft\Windows\INetCache\IE\CMA3O0ZG\HFzbQ[1].png"/>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flipV="1">
            <a:off x="3398993" y="2057400"/>
            <a:ext cx="2498413" cy="14761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2200" y="2057400"/>
            <a:ext cx="1981200" cy="646331"/>
          </a:xfrm>
          <a:prstGeom prst="rect">
            <a:avLst/>
          </a:prstGeom>
          <a:noFill/>
        </p:spPr>
        <p:txBody>
          <a:bodyPr wrap="square" rtlCol="0">
            <a:spAutoFit/>
          </a:bodyPr>
          <a:lstStyle/>
          <a:p>
            <a:r>
              <a:rPr lang="en-US" dirty="0" smtClean="0"/>
              <a:t>Higher frequency  weaker.</a:t>
            </a:r>
            <a:endParaRPr lang="en-US" dirty="0"/>
          </a:p>
        </p:txBody>
      </p:sp>
      <p:sp>
        <p:nvSpPr>
          <p:cNvPr id="10" name="TextBox 9"/>
          <p:cNvSpPr txBox="1"/>
          <p:nvPr/>
        </p:nvSpPr>
        <p:spPr>
          <a:xfrm>
            <a:off x="838200" y="2057399"/>
            <a:ext cx="2133600" cy="369332"/>
          </a:xfrm>
          <a:prstGeom prst="rect">
            <a:avLst/>
          </a:prstGeom>
          <a:noFill/>
        </p:spPr>
        <p:txBody>
          <a:bodyPr wrap="square" rtlCol="0">
            <a:spAutoFit/>
          </a:bodyPr>
          <a:lstStyle/>
          <a:p>
            <a:r>
              <a:rPr lang="en-US" dirty="0" smtClean="0"/>
              <a:t>Flat on transmit.</a:t>
            </a:r>
            <a:endParaRPr lang="en-US" dirty="0"/>
          </a:p>
        </p:txBody>
      </p:sp>
      <p:pic>
        <p:nvPicPr>
          <p:cNvPr id="11" name="Picture 10"/>
          <p:cNvPicPr/>
          <p:nvPr/>
        </p:nvPicPr>
        <p:blipFill rotWithShape="1">
          <a:blip r:embed="rId4" cstate="print"/>
          <a:srcRect l="-11" r="58629"/>
          <a:stretch/>
        </p:blipFill>
        <p:spPr bwMode="auto">
          <a:xfrm>
            <a:off x="685800" y="4114800"/>
            <a:ext cx="7924800" cy="1981200"/>
          </a:xfrm>
          <a:prstGeom prst="rect">
            <a:avLst/>
          </a:prstGeom>
          <a:noFill/>
          <a:ln w="9525">
            <a:noFill/>
            <a:miter lim="800000"/>
            <a:headEnd/>
            <a:tailEnd/>
          </a:ln>
        </p:spPr>
      </p:pic>
    </p:spTree>
    <p:extLst>
      <p:ext uri="{BB962C8B-B14F-4D97-AF65-F5344CB8AC3E}">
        <p14:creationId xmlns:p14="http://schemas.microsoft.com/office/powerpoint/2010/main" val="252623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pic>
        <p:nvPicPr>
          <p:cNvPr id="4098" name="Picture 2" descr="C:\Users\John\AppData\Local\Microsoft\Windows\INetCache\IE\CMA3O0ZG\HFzbQ[1].png"/>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990465"/>
            <a:ext cx="2450363"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2200" y="2057400"/>
            <a:ext cx="2057400" cy="646331"/>
          </a:xfrm>
          <a:prstGeom prst="rect">
            <a:avLst/>
          </a:prstGeom>
          <a:noFill/>
        </p:spPr>
        <p:txBody>
          <a:bodyPr wrap="square" rtlCol="0">
            <a:spAutoFit/>
          </a:bodyPr>
          <a:lstStyle/>
          <a:p>
            <a:r>
              <a:rPr lang="en-US" dirty="0" smtClean="0"/>
              <a:t>Higher frequency is stronger </a:t>
            </a:r>
            <a:r>
              <a:rPr lang="en-US" dirty="0"/>
              <a:t>.</a:t>
            </a:r>
          </a:p>
        </p:txBody>
      </p:sp>
      <p:sp>
        <p:nvSpPr>
          <p:cNvPr id="10" name="TextBox 9"/>
          <p:cNvSpPr txBox="1"/>
          <p:nvPr/>
        </p:nvSpPr>
        <p:spPr>
          <a:xfrm>
            <a:off x="3657600" y="2195899"/>
            <a:ext cx="1981200" cy="369332"/>
          </a:xfrm>
          <a:prstGeom prst="rect">
            <a:avLst/>
          </a:prstGeom>
          <a:noFill/>
        </p:spPr>
        <p:txBody>
          <a:bodyPr wrap="square" rtlCol="0">
            <a:spAutoFit/>
          </a:bodyPr>
          <a:lstStyle/>
          <a:p>
            <a:r>
              <a:rPr lang="en-US" dirty="0" smtClean="0"/>
              <a:t>Flat on receive.</a:t>
            </a:r>
            <a:endParaRPr lang="en-US" dirty="0"/>
          </a:p>
        </p:txBody>
      </p:sp>
      <p:pic>
        <p:nvPicPr>
          <p:cNvPr id="9" name="Picture 8"/>
          <p:cNvPicPr/>
          <p:nvPr/>
        </p:nvPicPr>
        <p:blipFill rotWithShape="1">
          <a:blip r:embed="rId4" cstate="print"/>
          <a:srcRect l="46741" r="11879"/>
          <a:stretch/>
        </p:blipFill>
        <p:spPr bwMode="auto">
          <a:xfrm>
            <a:off x="533400" y="4038600"/>
            <a:ext cx="8001000" cy="1828800"/>
          </a:xfrm>
          <a:prstGeom prst="rect">
            <a:avLst/>
          </a:prstGeom>
          <a:noFill/>
          <a:ln w="9525">
            <a:noFill/>
            <a:miter lim="800000"/>
            <a:headEnd/>
            <a:tailEnd/>
          </a:ln>
        </p:spPr>
      </p:pic>
    </p:spTree>
    <p:extLst>
      <p:ext uri="{BB962C8B-B14F-4D97-AF65-F5344CB8AC3E}">
        <p14:creationId xmlns:p14="http://schemas.microsoft.com/office/powerpoint/2010/main" val="193104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sp>
        <p:nvSpPr>
          <p:cNvPr id="2" name="Content Placeholder 1"/>
          <p:cNvSpPr>
            <a:spLocks noGrp="1"/>
          </p:cNvSpPr>
          <p:nvPr>
            <p:ph sz="quarter" idx="13"/>
          </p:nvPr>
        </p:nvSpPr>
        <p:spPr>
          <a:xfrm>
            <a:off x="762000" y="1752600"/>
            <a:ext cx="8001000" cy="2209800"/>
          </a:xfrm>
        </p:spPr>
        <p:txBody>
          <a:bodyPr>
            <a:normAutofit/>
          </a:bodyPr>
          <a:lstStyle/>
          <a:p>
            <a:r>
              <a:rPr lang="en-US" dirty="0" smtClean="0"/>
              <a:t>Less reliable.</a:t>
            </a:r>
          </a:p>
          <a:p>
            <a:endParaRPr lang="en-US" dirty="0" smtClean="0"/>
          </a:p>
          <a:p>
            <a:r>
              <a:rPr lang="en-US" dirty="0" smtClean="0"/>
              <a:t>Automatic gain control?</a:t>
            </a:r>
          </a:p>
          <a:p>
            <a:endParaRPr lang="en-US" dirty="0"/>
          </a:p>
          <a:p>
            <a:r>
              <a:rPr lang="en-US" dirty="0" smtClean="0"/>
              <a:t>Better but…  AGC  time … noise </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658" y="4191000"/>
            <a:ext cx="8680913" cy="2023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1420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1"/>
            <a:ext cx="7315200" cy="990599"/>
          </a:xfrm>
        </p:spPr>
        <p:txBody>
          <a:bodyPr>
            <a:normAutofit/>
          </a:bodyPr>
          <a:lstStyle/>
          <a:p>
            <a:r>
              <a:rPr lang="en-US" dirty="0" smtClean="0"/>
              <a:t>Multiple demodulators.</a:t>
            </a:r>
            <a:endParaRPr lang="en-US" dirty="0"/>
          </a:p>
        </p:txBody>
      </p:sp>
      <p:pic>
        <p:nvPicPr>
          <p:cNvPr id="8"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764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3528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440" y="51054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C:\Users\John\AppData\Local\Microsoft\Windows\INetCache\IE\CMA3O0ZG\HFzbQ[1].png"/>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04800" y="1676400"/>
            <a:ext cx="2498413" cy="14761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ohn\AppData\Local\Microsoft\Windows\INetCache\IE\CMA3O0ZG\HFzbQ[1].png"/>
          <p:cNvPicPr>
            <a:picLocks noGrp="1" noChangeAspect="1" noChangeArrowheads="1"/>
          </p:cNvPicPr>
          <p:nvPr>
            <p:ph sz="quarter" idx="13"/>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5105400"/>
            <a:ext cx="2450363"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6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1"/>
            <a:ext cx="7315200" cy="990599"/>
          </a:xfrm>
        </p:spPr>
        <p:txBody>
          <a:bodyPr>
            <a:normAutofit/>
          </a:bodyPr>
          <a:lstStyle/>
          <a:p>
            <a:r>
              <a:rPr lang="en-US" dirty="0" smtClean="0"/>
              <a:t>Change Gain for One Tone.</a:t>
            </a:r>
            <a:endParaRPr lang="en-US" dirty="0"/>
          </a:p>
        </p:txBody>
      </p:sp>
      <p:sp>
        <p:nvSpPr>
          <p:cNvPr id="2" name="Content Placeholder 1"/>
          <p:cNvSpPr>
            <a:spLocks noGrp="1"/>
          </p:cNvSpPr>
          <p:nvPr>
            <p:ph sz="quarter" idx="13"/>
          </p:nvPr>
        </p:nvSpPr>
        <p:spPr>
          <a:xfrm>
            <a:off x="685800" y="1447800"/>
            <a:ext cx="2895600" cy="533400"/>
          </a:xfrm>
        </p:spPr>
        <p:txBody>
          <a:bodyPr>
            <a:normAutofit/>
          </a:bodyPr>
          <a:lstStyle/>
          <a:p>
            <a:r>
              <a:rPr lang="en-US" smtClean="0"/>
              <a:t>Multiple fixed gains.</a:t>
            </a:r>
            <a:endParaRPr lang="en-US" dirty="0" smtClean="0"/>
          </a:p>
        </p:txBody>
      </p:sp>
      <p:sp>
        <p:nvSpPr>
          <p:cNvPr id="7" name="Content Placeholder 1"/>
          <p:cNvSpPr>
            <a:spLocks noGrp="1"/>
          </p:cNvSpPr>
          <p:nvPr>
            <p:ph sz="quarter" idx="13"/>
          </p:nvPr>
        </p:nvSpPr>
        <p:spPr>
          <a:xfrm>
            <a:off x="609600" y="6019800"/>
            <a:ext cx="3886200" cy="609600"/>
          </a:xfrm>
        </p:spPr>
        <p:txBody>
          <a:bodyPr>
            <a:normAutofit/>
          </a:bodyPr>
          <a:lstStyle/>
          <a:p>
            <a:pPr marL="45720" indent="0">
              <a:buNone/>
            </a:pPr>
            <a:r>
              <a:rPr lang="en-US" dirty="0" smtClean="0"/>
              <a:t>Less compute power needed.</a:t>
            </a:r>
          </a:p>
          <a:p>
            <a:endParaRPr 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24577"/>
            <a:ext cx="8686170" cy="397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8286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dirty="0" smtClean="0"/>
              <a:t>AX.25 + FEC = FX.25</a:t>
            </a:r>
            <a:endParaRPr lang="en-US" dirty="0"/>
          </a:p>
        </p:txBody>
      </p:sp>
      <p:sp>
        <p:nvSpPr>
          <p:cNvPr id="3" name="Content Placeholder 2"/>
          <p:cNvSpPr>
            <a:spLocks noGrp="1"/>
          </p:cNvSpPr>
          <p:nvPr>
            <p:ph idx="1"/>
          </p:nvPr>
        </p:nvSpPr>
        <p:spPr>
          <a:xfrm>
            <a:off x="533400" y="1447801"/>
            <a:ext cx="7696200" cy="4861560"/>
          </a:xfrm>
        </p:spPr>
        <p:txBody>
          <a:bodyPr/>
          <a:lstStyle/>
          <a:p>
            <a:pPr marL="45720" indent="0">
              <a:buNone/>
            </a:pPr>
            <a:r>
              <a:rPr lang="en-US" dirty="0" smtClean="0"/>
              <a:t>2006 – </a:t>
            </a:r>
            <a:r>
              <a:rPr lang="en-US" dirty="0" err="1" smtClean="0"/>
              <a:t>Stensat</a:t>
            </a:r>
            <a:r>
              <a:rPr lang="en-US" dirty="0" smtClean="0"/>
              <a:t> Group – Satellites </a:t>
            </a:r>
          </a:p>
          <a:p>
            <a:endParaRPr lang="en-US" dirty="0"/>
          </a:p>
          <a:p>
            <a:pPr lvl="0"/>
            <a:r>
              <a:rPr lang="en-US" dirty="0" smtClean="0"/>
              <a:t>64 </a:t>
            </a:r>
            <a:r>
              <a:rPr lang="en-US" dirty="0"/>
              <a:t>bit pattern to identify the format of the data to follow.  </a:t>
            </a:r>
          </a:p>
          <a:p>
            <a:pPr lvl="0"/>
            <a:r>
              <a:rPr lang="en-US" dirty="0"/>
              <a:t>The normal AX.25 frame, including the FCS, and surrounding “flag” patterns.</a:t>
            </a:r>
          </a:p>
          <a:p>
            <a:pPr lvl="0"/>
            <a:r>
              <a:rPr lang="en-US" dirty="0"/>
              <a:t>Parity check bytes.</a:t>
            </a:r>
          </a:p>
          <a:p>
            <a:pPr marL="45720" indent="0">
              <a:buNone/>
            </a:pPr>
            <a:endParaRPr lang="en-US" dirty="0" smtClean="0"/>
          </a:p>
          <a:p>
            <a:pPr marL="4572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86431591"/>
              </p:ext>
            </p:extLst>
          </p:nvPr>
        </p:nvGraphicFramePr>
        <p:xfrm>
          <a:off x="685800" y="4250276"/>
          <a:ext cx="7772400" cy="1769523"/>
        </p:xfrm>
        <a:graphic>
          <a:graphicData uri="http://schemas.openxmlformats.org/drawingml/2006/table">
            <a:tbl>
              <a:tblPr firstRow="1" firstCol="1" bandRow="1">
                <a:tableStyleId>{5C22544A-7EE6-4342-B048-85BDC9FD1C3A}</a:tableStyleId>
              </a:tblPr>
              <a:tblGrid>
                <a:gridCol w="2286000"/>
                <a:gridCol w="3124200"/>
                <a:gridCol w="2362200"/>
              </a:tblGrid>
              <a:tr h="589841">
                <a:tc>
                  <a:txBody>
                    <a:bodyPr/>
                    <a:lstStyle/>
                    <a:p>
                      <a:pPr marL="0" marR="0">
                        <a:lnSpc>
                          <a:spcPct val="115000"/>
                        </a:lnSpc>
                        <a:spcBef>
                          <a:spcPts val="0"/>
                        </a:spcBef>
                        <a:spcAft>
                          <a:spcPts val="0"/>
                        </a:spcAft>
                      </a:pPr>
                      <a:r>
                        <a:rPr lang="en-US" sz="1800" dirty="0">
                          <a:effectLst/>
                        </a:rPr>
                        <a:t>8 bytes</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32  To  </a:t>
                      </a:r>
                      <a:r>
                        <a:rPr lang="en-US" sz="1800" dirty="0">
                          <a:effectLst/>
                        </a:rPr>
                        <a:t>239 bytes</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16, 32, or 64 bytes</a:t>
                      </a:r>
                      <a:endParaRPr lang="en-US" sz="1800">
                        <a:effectLst/>
                        <a:latin typeface="Calibri"/>
                        <a:ea typeface="Calibri"/>
                        <a:cs typeface="Times New Roman"/>
                      </a:endParaRPr>
                    </a:p>
                  </a:txBody>
                  <a:tcPr marL="68580" marR="68580" marT="0" marB="0"/>
                </a:tc>
              </a:tr>
              <a:tr h="1179682">
                <a:tc>
                  <a:txBody>
                    <a:bodyPr/>
                    <a:lstStyle/>
                    <a:p>
                      <a:pPr marL="0" marR="0">
                        <a:lnSpc>
                          <a:spcPct val="115000"/>
                        </a:lnSpc>
                        <a:spcBef>
                          <a:spcPts val="0"/>
                        </a:spcBef>
                        <a:spcAft>
                          <a:spcPts val="0"/>
                        </a:spcAft>
                      </a:pPr>
                      <a:r>
                        <a:rPr lang="en-US" sz="1800" b="1" dirty="0">
                          <a:solidFill>
                            <a:schemeClr val="bg1"/>
                          </a:solidFill>
                          <a:effectLst/>
                        </a:rPr>
                        <a:t>Correlation Tag</a:t>
                      </a:r>
                      <a:endParaRPr lang="en-US" sz="1800" b="1" dirty="0">
                        <a:solidFill>
                          <a:schemeClr val="bg1"/>
                        </a:solidFill>
                        <a:effectLst/>
                        <a:latin typeface="Calibri"/>
                        <a:ea typeface="Calibri"/>
                        <a:cs typeface="Times New Roman"/>
                      </a:endParaRPr>
                    </a:p>
                  </a:txBody>
                  <a:tcPr marL="68580" marR="68580" marT="0" marB="0">
                    <a:solidFill>
                      <a:schemeClr val="accent6">
                        <a:lumMod val="20000"/>
                        <a:lumOff val="80000"/>
                      </a:schemeClr>
                    </a:solidFill>
                  </a:tcPr>
                </a:tc>
                <a:tc>
                  <a:txBody>
                    <a:bodyPr/>
                    <a:lstStyle/>
                    <a:p>
                      <a:pPr marL="0" marR="0">
                        <a:lnSpc>
                          <a:spcPct val="115000"/>
                        </a:lnSpc>
                        <a:spcBef>
                          <a:spcPts val="0"/>
                        </a:spcBef>
                        <a:spcAft>
                          <a:spcPts val="0"/>
                        </a:spcAft>
                      </a:pPr>
                      <a:r>
                        <a:rPr lang="en-US" sz="1800" b="1" dirty="0">
                          <a:effectLst/>
                        </a:rPr>
                        <a:t>Data</a:t>
                      </a:r>
                    </a:p>
                    <a:p>
                      <a:pPr marL="0" marR="0">
                        <a:lnSpc>
                          <a:spcPct val="115000"/>
                        </a:lnSpc>
                        <a:spcBef>
                          <a:spcPts val="0"/>
                        </a:spcBef>
                        <a:spcAft>
                          <a:spcPts val="0"/>
                        </a:spcAft>
                      </a:pPr>
                      <a:r>
                        <a:rPr lang="en-US" sz="1800" b="1" dirty="0">
                          <a:effectLst/>
                        </a:rPr>
                        <a:t>(Normal AX.25 Frame)</a:t>
                      </a:r>
                      <a:endParaRPr lang="en-US" sz="1800" b="1"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dirty="0">
                          <a:effectLst/>
                        </a:rPr>
                        <a:t>Parity Check</a:t>
                      </a:r>
                      <a:endParaRPr lang="en-US" sz="18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165342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dirty="0" smtClean="0"/>
              <a:t>AX.25 + FEC = FX.25</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4591676"/>
              </p:ext>
            </p:extLst>
          </p:nvPr>
        </p:nvGraphicFramePr>
        <p:xfrm>
          <a:off x="762000" y="1371598"/>
          <a:ext cx="7848600" cy="5316631"/>
        </p:xfrm>
        <a:graphic>
          <a:graphicData uri="http://schemas.openxmlformats.org/drawingml/2006/table">
            <a:tbl>
              <a:tblPr firstRow="1" firstCol="1" bandRow="1">
                <a:tableStyleId>{5C22544A-7EE6-4342-B048-85BDC9FD1C3A}</a:tableStyleId>
              </a:tblPr>
              <a:tblGrid>
                <a:gridCol w="944409"/>
                <a:gridCol w="2890702"/>
                <a:gridCol w="1516207"/>
                <a:gridCol w="1254587"/>
                <a:gridCol w="1242695"/>
              </a:tblGrid>
              <a:tr h="1091788">
                <a:tc>
                  <a:txBody>
                    <a:bodyPr/>
                    <a:lstStyle/>
                    <a:p>
                      <a:pPr marL="0" marR="0" algn="ctr">
                        <a:lnSpc>
                          <a:spcPct val="115000"/>
                        </a:lnSpc>
                        <a:spcBef>
                          <a:spcPts val="0"/>
                        </a:spcBef>
                        <a:spcAft>
                          <a:spcPts val="0"/>
                        </a:spcAft>
                      </a:pPr>
                      <a:r>
                        <a:rPr lang="en-US" sz="1400" dirty="0">
                          <a:effectLst/>
                        </a:rPr>
                        <a:t>Tag Number</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Correlation Tag Value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Data Bytes</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Check Bytes</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Number of Defective Bytes that can be repaired.</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0x01</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0xB74DB7DF8A532F3E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239</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0x26FF60A600CC8FDE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128</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0x03</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0xC7DC0508F3D9B09E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0x04</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0x8F056EB4369660EE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0x05</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0x6E260B1AC5835FAE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223</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0xFF94DC634F1CFF4E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128</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0x07</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0x1EB7B9CDBC09C00E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0x08</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0xDBF869BD2DBB1776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0x09</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0x3ADB0C13DEAE2836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191</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0x0A</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0xAB69DB6A543188D6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128</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0x0B</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0x4A4ABEC4A724B796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64</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4254976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b="1" dirty="0"/>
              <a:t>FX.25 Improvement for APRS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87254163"/>
              </p:ext>
            </p:extLst>
          </p:nvPr>
        </p:nvGraphicFramePr>
        <p:xfrm>
          <a:off x="304800" y="1524000"/>
          <a:ext cx="8686800"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2166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normAutofit fontScale="90000"/>
          </a:bodyPr>
          <a:lstStyle/>
          <a:p>
            <a:r>
              <a:rPr lang="en-US" b="1" dirty="0"/>
              <a:t>FX.25 Improvement for traditional Packet Radio</a:t>
            </a:r>
          </a:p>
        </p:txBody>
      </p:sp>
      <p:graphicFrame>
        <p:nvGraphicFramePr>
          <p:cNvPr id="6" name="Chart 5"/>
          <p:cNvGraphicFramePr/>
          <p:nvPr>
            <p:extLst>
              <p:ext uri="{D42A27DB-BD31-4B8C-83A1-F6EECF244321}">
                <p14:modId xmlns:p14="http://schemas.microsoft.com/office/powerpoint/2010/main" val="2498329515"/>
              </p:ext>
            </p:extLst>
          </p:nvPr>
        </p:nvGraphicFramePr>
        <p:xfrm>
          <a:off x="304800" y="1295400"/>
          <a:ext cx="8686800" cy="5410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227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315200" cy="914400"/>
          </a:xfrm>
        </p:spPr>
        <p:txBody>
          <a:bodyPr/>
          <a:lstStyle/>
          <a:p>
            <a:r>
              <a:rPr lang="en-US" dirty="0" smtClean="0"/>
              <a:t>Packet Radio - 1978</a:t>
            </a:r>
            <a:endParaRPr lang="en-US" dirty="0"/>
          </a:p>
        </p:txBody>
      </p:sp>
      <p:sp>
        <p:nvSpPr>
          <p:cNvPr id="3" name="Content Placeholder 2"/>
          <p:cNvSpPr>
            <a:spLocks noGrp="1"/>
          </p:cNvSpPr>
          <p:nvPr>
            <p:ph idx="1"/>
          </p:nvPr>
        </p:nvSpPr>
        <p:spPr>
          <a:xfrm>
            <a:off x="838200" y="1524000"/>
            <a:ext cx="7315200" cy="2514600"/>
          </a:xfrm>
        </p:spPr>
        <p:txBody>
          <a:bodyPr>
            <a:noAutofit/>
          </a:bodyPr>
          <a:lstStyle/>
          <a:p>
            <a:r>
              <a:rPr lang="en-US" dirty="0" smtClean="0"/>
              <a:t>Radical new concept.   </a:t>
            </a:r>
          </a:p>
          <a:p>
            <a:endParaRPr lang="en-US" dirty="0"/>
          </a:p>
          <a:p>
            <a:r>
              <a:rPr lang="en-US" dirty="0" smtClean="0"/>
              <a:t>Montreal Amateur Radio Club.</a:t>
            </a:r>
          </a:p>
          <a:p>
            <a:r>
              <a:rPr lang="en-US" dirty="0" smtClean="0"/>
              <a:t>Vancouver  Area Digital Communications Group</a:t>
            </a:r>
            <a:r>
              <a:rPr lang="en-US" dirty="0"/>
              <a:t>.</a:t>
            </a:r>
            <a:endParaRPr lang="en-US" dirty="0" smtClean="0"/>
          </a:p>
          <a:p>
            <a:endParaRPr lang="en-US" dirty="0" smtClean="0"/>
          </a:p>
          <a:p>
            <a:r>
              <a:rPr lang="en-US" dirty="0" smtClean="0"/>
              <a:t>Each transmission was a short burst  (“packet” or “frame”) containing:</a:t>
            </a:r>
          </a:p>
          <a:p>
            <a:pPr marL="45720" indent="0">
              <a:buNone/>
            </a:pPr>
            <a:r>
              <a:rPr lang="en-US" dirty="0" smtClean="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4821140"/>
            <a:ext cx="8915400" cy="1427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1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1"/>
            <a:ext cx="7315200" cy="914400"/>
          </a:xfrm>
        </p:spPr>
        <p:txBody>
          <a:bodyPr>
            <a:normAutofit/>
          </a:bodyPr>
          <a:lstStyle/>
          <a:p>
            <a:r>
              <a:rPr lang="en-US" dirty="0" smtClean="0"/>
              <a:t>Summary</a:t>
            </a:r>
            <a:endParaRPr lang="en-US" dirty="0"/>
          </a:p>
        </p:txBody>
      </p:sp>
      <p:sp>
        <p:nvSpPr>
          <p:cNvPr id="3" name="Content Placeholder 2"/>
          <p:cNvSpPr>
            <a:spLocks noGrp="1"/>
          </p:cNvSpPr>
          <p:nvPr>
            <p:ph idx="1"/>
          </p:nvPr>
        </p:nvSpPr>
        <p:spPr>
          <a:xfrm>
            <a:off x="304800" y="1524000"/>
            <a:ext cx="8534400" cy="5105399"/>
          </a:xfrm>
        </p:spPr>
        <p:txBody>
          <a:bodyPr>
            <a:normAutofit/>
          </a:bodyPr>
          <a:lstStyle/>
          <a:p>
            <a:pPr marL="45720" indent="0">
              <a:buNone/>
            </a:pPr>
            <a:endParaRPr lang="en-US" dirty="0" smtClean="0"/>
          </a:p>
          <a:p>
            <a:pPr marL="45720" indent="0">
              <a:buNone/>
            </a:pPr>
            <a:endParaRPr lang="en-US" dirty="0"/>
          </a:p>
          <a:p>
            <a:r>
              <a:rPr lang="en-US" dirty="0" smtClean="0"/>
              <a:t>Ignore the advice from around the turn of the Century</a:t>
            </a:r>
          </a:p>
          <a:p>
            <a:pPr marL="45720" indent="0">
              <a:buNone/>
            </a:pPr>
            <a:endParaRPr lang="en-US" dirty="0" smtClean="0"/>
          </a:p>
          <a:p>
            <a:r>
              <a:rPr lang="en-US" dirty="0" smtClean="0"/>
              <a:t>You don’t need to spend $200 on a box from the 1980’s to get started with APRS / Packet Radio.</a:t>
            </a:r>
            <a:endParaRPr lang="en-US" dirty="0"/>
          </a:p>
          <a:p>
            <a:endParaRPr lang="en-US" dirty="0" smtClean="0"/>
          </a:p>
          <a:p>
            <a:r>
              <a:rPr lang="en-US" dirty="0" smtClean="0"/>
              <a:t>Free </a:t>
            </a:r>
            <a:r>
              <a:rPr lang="en-US" dirty="0" smtClean="0"/>
              <a:t>Open Source Software</a:t>
            </a:r>
            <a:r>
              <a:rPr lang="en-US" dirty="0" smtClean="0"/>
              <a:t>:</a:t>
            </a:r>
          </a:p>
          <a:p>
            <a:pPr lvl="1"/>
            <a:r>
              <a:rPr lang="en-US" dirty="0" smtClean="0"/>
              <a:t>Better Performance</a:t>
            </a:r>
          </a:p>
          <a:p>
            <a:pPr lvl="1"/>
            <a:r>
              <a:rPr lang="en-US" dirty="0" smtClean="0"/>
              <a:t>More Features</a:t>
            </a:r>
          </a:p>
          <a:p>
            <a:pPr lvl="1"/>
            <a:r>
              <a:rPr lang="en-US" dirty="0" smtClean="0"/>
              <a:t>Lower Cost</a:t>
            </a:r>
            <a:endParaRPr lang="en-US" dirty="0"/>
          </a:p>
        </p:txBody>
      </p:sp>
    </p:spTree>
    <p:extLst>
      <p:ext uri="{BB962C8B-B14F-4D97-AF65-F5344CB8AC3E}">
        <p14:creationId xmlns:p14="http://schemas.microsoft.com/office/powerpoint/2010/main" val="63020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1154097"/>
          </a:xfrm>
        </p:spPr>
        <p:txBody>
          <a:bodyPr/>
          <a:lstStyle/>
          <a:p>
            <a:r>
              <a:rPr lang="en-US" dirty="0" smtClean="0"/>
              <a:t>Questions?</a:t>
            </a:r>
            <a:endParaRPr lang="en-US" dirty="0"/>
          </a:p>
        </p:txBody>
      </p:sp>
      <p:sp>
        <p:nvSpPr>
          <p:cNvPr id="3" name="Content Placeholder 2"/>
          <p:cNvSpPr>
            <a:spLocks noGrp="1"/>
          </p:cNvSpPr>
          <p:nvPr>
            <p:ph idx="1"/>
          </p:nvPr>
        </p:nvSpPr>
        <p:spPr>
          <a:xfrm>
            <a:off x="762000" y="1981200"/>
            <a:ext cx="8077200" cy="4648199"/>
          </a:xfrm>
        </p:spPr>
        <p:txBody>
          <a:bodyPr>
            <a:noAutofit/>
          </a:bodyPr>
          <a:lstStyle/>
          <a:p>
            <a:pPr marL="45720" indent="0">
              <a:buNone/>
            </a:pPr>
            <a:r>
              <a:rPr lang="en-US" sz="2400" dirty="0" smtClean="0"/>
              <a:t>For more information:</a:t>
            </a:r>
          </a:p>
          <a:p>
            <a:pPr marL="45720" indent="0">
              <a:buNone/>
            </a:pPr>
            <a:endParaRPr lang="en-US" sz="2400" dirty="0" smtClean="0"/>
          </a:p>
          <a:p>
            <a:pPr marL="45720" indent="0">
              <a:buNone/>
            </a:pPr>
            <a:r>
              <a:rPr lang="en-US" sz="2400" dirty="0"/>
              <a:t>https://</a:t>
            </a:r>
            <a:r>
              <a:rPr lang="en-US" sz="2400" dirty="0" smtClean="0"/>
              <a:t>github.com/wb2osz/direwolf  </a:t>
            </a:r>
          </a:p>
          <a:p>
            <a:pPr marL="45720" indent="0">
              <a:buNone/>
            </a:pPr>
            <a:endParaRPr lang="en-US" sz="2400" dirty="0"/>
          </a:p>
          <a:p>
            <a:pPr marL="45720" indent="0">
              <a:buNone/>
            </a:pPr>
            <a:r>
              <a:rPr lang="en-US" sz="2400" dirty="0"/>
              <a:t>https://</a:t>
            </a:r>
            <a:r>
              <a:rPr lang="en-US" sz="2400" dirty="0" smtClean="0"/>
              <a:t>groups.io/g/direwolf</a:t>
            </a:r>
          </a:p>
          <a:p>
            <a:pPr marL="45720" indent="0">
              <a:buNone/>
            </a:pPr>
            <a:endParaRPr lang="en-US" sz="2400" dirty="0"/>
          </a:p>
          <a:p>
            <a:pPr marL="45720" indent="0">
              <a:buNone/>
            </a:pPr>
            <a:r>
              <a:rPr lang="en-US" sz="2400" dirty="0"/>
              <a:t>w</a:t>
            </a:r>
            <a:r>
              <a:rPr lang="en-US" sz="2400" dirty="0" smtClean="0"/>
              <a:t>b2osz  @  </a:t>
            </a:r>
            <a:r>
              <a:rPr lang="en-US" sz="2400" dirty="0" err="1" smtClean="0"/>
              <a:t>arrl</a:t>
            </a:r>
            <a:r>
              <a:rPr lang="en-US" sz="2400" dirty="0"/>
              <a:t> </a:t>
            </a:r>
            <a:r>
              <a:rPr lang="en-US" sz="2400" dirty="0" smtClean="0"/>
              <a:t>. net</a:t>
            </a:r>
          </a:p>
          <a:p>
            <a:pPr marL="45720" indent="0">
              <a:buNone/>
            </a:pPr>
            <a:endParaRPr lang="en-US" sz="2400" dirty="0" smtClean="0"/>
          </a:p>
          <a:p>
            <a:pPr marL="45720" indent="0">
              <a:buNone/>
            </a:pPr>
            <a:endParaRPr lang="en-US" sz="2400" dirty="0"/>
          </a:p>
          <a:p>
            <a:r>
              <a:rPr lang="en-US" sz="1200" dirty="0" smtClean="0"/>
              <a:t>APRS </a:t>
            </a:r>
            <a:r>
              <a:rPr lang="en-US" sz="1200" dirty="0"/>
              <a:t>is a registered trademark of APRS Software and Bob </a:t>
            </a:r>
            <a:r>
              <a:rPr lang="en-US" sz="1200" dirty="0" err="1"/>
              <a:t>Bruninga</a:t>
            </a:r>
            <a:r>
              <a:rPr lang="en-US" sz="1200" dirty="0"/>
              <a:t>, WB4APR.  </a:t>
            </a:r>
            <a:r>
              <a:rPr lang="en-US" sz="1200" dirty="0">
                <a:hlinkClick r:id="rId3"/>
              </a:rPr>
              <a:t>http://www.aprs.net</a:t>
            </a:r>
            <a:r>
              <a:rPr lang="en-US" sz="1200" dirty="0" smtClean="0">
                <a:hlinkClick r:id="rId3"/>
              </a:rPr>
              <a:t>/</a:t>
            </a:r>
            <a:endParaRPr lang="en-US" sz="1200" dirty="0"/>
          </a:p>
          <a:p>
            <a:r>
              <a:rPr lang="en-US" sz="1200" dirty="0" smtClean="0"/>
              <a:t>Linux </a:t>
            </a:r>
            <a:r>
              <a:rPr lang="en-US" sz="1200" dirty="0"/>
              <a:t>is a registered trademark owned by Linus Torvalds.</a:t>
            </a:r>
          </a:p>
          <a:p>
            <a:pPr marL="45720" indent="0">
              <a:buNone/>
            </a:pPr>
            <a:endParaRPr lang="en-US" sz="2400" dirty="0"/>
          </a:p>
        </p:txBody>
      </p:sp>
    </p:spTree>
    <p:extLst>
      <p:ext uri="{BB962C8B-B14F-4D97-AF65-F5344CB8AC3E}">
        <p14:creationId xmlns:p14="http://schemas.microsoft.com/office/powerpoint/2010/main" val="220545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lstStyle/>
          <a:p>
            <a:r>
              <a:rPr lang="en-US" dirty="0" smtClean="0"/>
              <a:t>Packet Radio</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859" y="292965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6600" y="4648200"/>
            <a:ext cx="5570461" cy="1600438"/>
          </a:xfrm>
          <a:prstGeom prst="rect">
            <a:avLst/>
          </a:prstGeom>
          <a:noFill/>
        </p:spPr>
        <p:txBody>
          <a:bodyPr wrap="square" rtlCol="0">
            <a:spAutoFit/>
          </a:bodyPr>
          <a:lstStyle/>
          <a:p>
            <a:r>
              <a:rPr lang="en-US" sz="2000" dirty="0" smtClean="0"/>
              <a:t>Terminal Node Controller  (TNC).</a:t>
            </a:r>
          </a:p>
          <a:p>
            <a:endParaRPr lang="en-US" sz="2000" dirty="0"/>
          </a:p>
          <a:p>
            <a:r>
              <a:rPr lang="en-US" sz="2000" dirty="0" smtClean="0"/>
              <a:t>Modem  +  brains.</a:t>
            </a:r>
          </a:p>
          <a:p>
            <a:endParaRPr lang="en-US" sz="2000" dirty="0" smtClean="0"/>
          </a:p>
          <a:p>
            <a:endParaRPr lang="en-US" dirty="0" smtClean="0"/>
          </a:p>
        </p:txBody>
      </p:sp>
      <p:sp>
        <p:nvSpPr>
          <p:cNvPr id="5" name="Left-Right Arrow 4"/>
          <p:cNvSpPr/>
          <p:nvPr/>
        </p:nvSpPr>
        <p:spPr>
          <a:xfrm>
            <a:off x="2537563" y="3118022"/>
            <a:ext cx="894525"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815773" y="3282426"/>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John\AppData\Local\Microsoft\Windows\INetCache\IE\FT936OP4\DEC_VT100_terminal[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224334"/>
            <a:ext cx="2095543" cy="1859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0525" y="2677219"/>
            <a:ext cx="1976536" cy="1208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81300" y="2514600"/>
            <a:ext cx="990600" cy="369332"/>
          </a:xfrm>
          <a:prstGeom prst="rect">
            <a:avLst/>
          </a:prstGeom>
          <a:noFill/>
        </p:spPr>
        <p:txBody>
          <a:bodyPr wrap="square" rtlCol="0">
            <a:spAutoFit/>
          </a:bodyPr>
          <a:lstStyle/>
          <a:p>
            <a:r>
              <a:rPr lang="en-US" dirty="0" smtClean="0"/>
              <a:t>RS-232</a:t>
            </a:r>
            <a:endParaRPr lang="en-US" dirty="0"/>
          </a:p>
        </p:txBody>
      </p:sp>
      <p:sp>
        <p:nvSpPr>
          <p:cNvPr id="7" name="TextBox 6"/>
          <p:cNvSpPr txBox="1"/>
          <p:nvPr/>
        </p:nvSpPr>
        <p:spPr>
          <a:xfrm>
            <a:off x="5561311" y="2392059"/>
            <a:ext cx="1001038" cy="646331"/>
          </a:xfrm>
          <a:prstGeom prst="rect">
            <a:avLst/>
          </a:prstGeom>
          <a:noFill/>
        </p:spPr>
        <p:txBody>
          <a:bodyPr wrap="square" rtlCol="0">
            <a:spAutoFit/>
          </a:bodyPr>
          <a:lstStyle/>
          <a:p>
            <a:r>
              <a:rPr lang="en-US" dirty="0" smtClean="0"/>
              <a:t>Audio &amp;  PTT</a:t>
            </a:r>
            <a:endParaRPr lang="en-US" dirty="0"/>
          </a:p>
        </p:txBody>
      </p:sp>
      <p:sp>
        <p:nvSpPr>
          <p:cNvPr id="8" name="TextBox 7"/>
          <p:cNvSpPr txBox="1"/>
          <p:nvPr/>
        </p:nvSpPr>
        <p:spPr>
          <a:xfrm>
            <a:off x="3771900" y="1600874"/>
            <a:ext cx="1905089" cy="646331"/>
          </a:xfrm>
          <a:prstGeom prst="rect">
            <a:avLst/>
          </a:prstGeom>
          <a:noFill/>
        </p:spPr>
        <p:txBody>
          <a:bodyPr wrap="square" rtlCol="0">
            <a:spAutoFit/>
          </a:bodyPr>
          <a:lstStyle/>
          <a:p>
            <a:r>
              <a:rPr lang="en-US" dirty="0" smtClean="0"/>
              <a:t>Modem &amp;</a:t>
            </a:r>
          </a:p>
          <a:p>
            <a:r>
              <a:rPr lang="en-US" dirty="0" smtClean="0"/>
              <a:t>packet protocol</a:t>
            </a:r>
            <a:endParaRPr lang="en-US" dirty="0"/>
          </a:p>
        </p:txBody>
      </p:sp>
      <p:pic>
        <p:nvPicPr>
          <p:cNvPr id="1028" name="Picture 4"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731" y="3008786"/>
            <a:ext cx="1196224" cy="8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6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315200" cy="1154097"/>
          </a:xfrm>
        </p:spPr>
        <p:txBody>
          <a:bodyPr/>
          <a:lstStyle/>
          <a:p>
            <a:r>
              <a:rPr lang="en-US" dirty="0" smtClean="0"/>
              <a:t>Advantages of Packet Radio</a:t>
            </a:r>
            <a:endParaRPr lang="en-US" dirty="0"/>
          </a:p>
        </p:txBody>
      </p:sp>
      <p:sp>
        <p:nvSpPr>
          <p:cNvPr id="3" name="Content Placeholder 2"/>
          <p:cNvSpPr>
            <a:spLocks noGrp="1"/>
          </p:cNvSpPr>
          <p:nvPr>
            <p:ph idx="1"/>
          </p:nvPr>
        </p:nvSpPr>
        <p:spPr>
          <a:xfrm>
            <a:off x="838200" y="1828800"/>
            <a:ext cx="7315200" cy="4724400"/>
          </a:xfrm>
        </p:spPr>
        <p:txBody>
          <a:bodyPr>
            <a:normAutofit lnSpcReduction="10000"/>
          </a:bodyPr>
          <a:lstStyle/>
          <a:p>
            <a:r>
              <a:rPr lang="en-US" dirty="0" smtClean="0"/>
              <a:t>Short bursts.</a:t>
            </a:r>
          </a:p>
          <a:p>
            <a:endParaRPr lang="en-US" dirty="0" smtClean="0"/>
          </a:p>
          <a:p>
            <a:r>
              <a:rPr lang="en-US" dirty="0" smtClean="0"/>
              <a:t>Addresses.</a:t>
            </a:r>
            <a:endParaRPr lang="en-US" dirty="0"/>
          </a:p>
          <a:p>
            <a:endParaRPr lang="en-US" dirty="0"/>
          </a:p>
          <a:p>
            <a:r>
              <a:rPr lang="en-US" dirty="0" smtClean="0"/>
              <a:t>Shared channel.</a:t>
            </a:r>
            <a:endParaRPr lang="en-US" dirty="0"/>
          </a:p>
          <a:p>
            <a:endParaRPr lang="en-US" dirty="0" smtClean="0"/>
          </a:p>
          <a:p>
            <a:r>
              <a:rPr lang="en-US" dirty="0" smtClean="0"/>
              <a:t>Error detection.</a:t>
            </a:r>
          </a:p>
          <a:p>
            <a:endParaRPr lang="en-US" dirty="0" smtClean="0"/>
          </a:p>
          <a:p>
            <a:r>
              <a:rPr lang="en-US" dirty="0" smtClean="0"/>
              <a:t>ACK &amp; retry – for “connected” mode.</a:t>
            </a:r>
          </a:p>
          <a:p>
            <a:endParaRPr lang="en-US" dirty="0" smtClean="0"/>
          </a:p>
          <a:p>
            <a:r>
              <a:rPr lang="en-US" dirty="0" smtClean="0"/>
              <a:t>Repeaters.</a:t>
            </a:r>
          </a:p>
          <a:p>
            <a:endParaRPr lang="en-US" dirty="0" smtClean="0"/>
          </a:p>
          <a:p>
            <a:r>
              <a:rPr lang="en-US" dirty="0" smtClean="0"/>
              <a:t>“Transparent” for “binary” data.</a:t>
            </a:r>
          </a:p>
          <a:p>
            <a:pPr marL="45720" indent="0">
              <a:buNone/>
            </a:pPr>
            <a:endParaRPr lang="en-US" dirty="0"/>
          </a:p>
        </p:txBody>
      </p:sp>
    </p:spTree>
    <p:extLst>
      <p:ext uri="{BB962C8B-B14F-4D97-AF65-F5344CB8AC3E}">
        <p14:creationId xmlns:p14="http://schemas.microsoft.com/office/powerpoint/2010/main" val="3500132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1"/>
            <a:ext cx="7315200" cy="838199"/>
          </a:xfrm>
        </p:spPr>
        <p:txBody>
          <a:bodyPr/>
          <a:lstStyle/>
          <a:p>
            <a:r>
              <a:rPr lang="en-US" dirty="0" smtClean="0"/>
              <a:t>TAPR  TNC-1  kit  -  1983</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90600" y="1393705"/>
            <a:ext cx="7271809" cy="5453857"/>
          </a:xfrm>
        </p:spPr>
      </p:pic>
    </p:spTree>
    <p:extLst>
      <p:ext uri="{BB962C8B-B14F-4D97-AF65-F5344CB8AC3E}">
        <p14:creationId xmlns:p14="http://schemas.microsoft.com/office/powerpoint/2010/main" val="376408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fontScale="90000"/>
          </a:bodyPr>
          <a:lstStyle/>
          <a:p>
            <a:r>
              <a:rPr lang="en-US" dirty="0" smtClean="0"/>
              <a:t>Dumb Terminal to Human Interface</a:t>
            </a:r>
            <a:endParaRPr lang="en-US" dirty="0"/>
          </a:p>
        </p:txBody>
      </p:sp>
      <p:sp>
        <p:nvSpPr>
          <p:cNvPr id="4" name="TextBox 3"/>
          <p:cNvSpPr txBox="1"/>
          <p:nvPr/>
        </p:nvSpPr>
        <p:spPr>
          <a:xfrm>
            <a:off x="533400" y="1828800"/>
            <a:ext cx="8313661" cy="2862322"/>
          </a:xfrm>
          <a:prstGeom prst="rect">
            <a:avLst/>
          </a:prstGeom>
          <a:noFill/>
        </p:spPr>
        <p:txBody>
          <a:bodyPr wrap="square" rtlCol="0">
            <a:spAutoFit/>
          </a:bodyPr>
          <a:lstStyle/>
          <a:p>
            <a:r>
              <a:rPr lang="en-US" sz="2000" dirty="0" smtClean="0">
                <a:latin typeface="Courier New" panose="02070309020205020404" pitchFamily="49" charset="0"/>
                <a:cs typeface="Courier New" panose="02070309020205020404" pitchFamily="49" charset="0"/>
              </a:rPr>
              <a:t>K1OJH&gt;ALL,W0RLI*:NEPRA meeting tonight at 7:00</a:t>
            </a:r>
          </a:p>
          <a:p>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c</a:t>
            </a:r>
            <a:r>
              <a:rPr lang="en-US" sz="2000" dirty="0" err="1" smtClean="0">
                <a:latin typeface="Courier New" panose="02070309020205020404" pitchFamily="49" charset="0"/>
                <a:cs typeface="Courier New" panose="02070309020205020404" pitchFamily="49" charset="0"/>
              </a:rPr>
              <a:t>md</a:t>
            </a:r>
            <a:r>
              <a:rPr lang="en-US" sz="2000" dirty="0" smtClean="0">
                <a:latin typeface="Courier New" panose="02070309020205020404" pitchFamily="49" charset="0"/>
                <a:cs typeface="Courier New" panose="02070309020205020404" pitchFamily="49" charset="0"/>
              </a:rPr>
              <a:t>&gt; c k7ve</a:t>
            </a:r>
          </a:p>
          <a:p>
            <a:r>
              <a:rPr lang="en-US" sz="2000" dirty="0" smtClean="0">
                <a:latin typeface="Courier New" panose="02070309020205020404" pitchFamily="49" charset="0"/>
                <a:cs typeface="Courier New" panose="02070309020205020404" pitchFamily="49" charset="0"/>
              </a:rPr>
              <a:t>*** CONNECTED to K7VE</a:t>
            </a:r>
          </a:p>
          <a:p>
            <a:r>
              <a:rPr lang="en-US" sz="2000" dirty="0" smtClean="0">
                <a:latin typeface="Courier New" panose="02070309020205020404" pitchFamily="49" charset="0"/>
                <a:cs typeface="Courier New" panose="02070309020205020404" pitchFamily="49" charset="0"/>
              </a:rPr>
              <a:t>I will bring the cable that you need tonight.</a:t>
            </a:r>
          </a:p>
          <a:p>
            <a:r>
              <a:rPr lang="en-US" sz="2000" dirty="0" smtClean="0">
                <a:latin typeface="Courier New" panose="02070309020205020404" pitchFamily="49" charset="0"/>
                <a:cs typeface="Courier New" panose="02070309020205020404" pitchFamily="49" charset="0"/>
              </a:rPr>
              <a:t>Great!  See you there.</a:t>
            </a:r>
          </a:p>
          <a:p>
            <a:r>
              <a:rPr lang="en-US" sz="2000" i="1" dirty="0" smtClean="0">
                <a:cs typeface="Courier New" panose="02070309020205020404" pitchFamily="49" charset="0"/>
              </a:rPr>
              <a:t>(ctrl-C)</a:t>
            </a:r>
          </a:p>
          <a:p>
            <a:r>
              <a:rPr lang="en-US" sz="2000" dirty="0" err="1">
                <a:latin typeface="Courier New" panose="02070309020205020404" pitchFamily="49" charset="0"/>
                <a:cs typeface="Courier New" panose="02070309020205020404" pitchFamily="49" charset="0"/>
              </a:rPr>
              <a:t>c</a:t>
            </a:r>
            <a:r>
              <a:rPr lang="en-US" sz="2000" dirty="0" err="1" smtClean="0">
                <a:latin typeface="Courier New" panose="02070309020205020404" pitchFamily="49" charset="0"/>
                <a:cs typeface="Courier New" panose="02070309020205020404" pitchFamily="49" charset="0"/>
              </a:rPr>
              <a:t>md</a:t>
            </a:r>
            <a:r>
              <a:rPr lang="en-US" sz="2000" dirty="0" smtClean="0">
                <a:latin typeface="Courier New" panose="02070309020205020404" pitchFamily="49" charset="0"/>
                <a:cs typeface="Courier New" panose="02070309020205020404" pitchFamily="49" charset="0"/>
              </a:rPr>
              <a:t>&gt; d</a:t>
            </a:r>
          </a:p>
          <a:p>
            <a:r>
              <a:rPr lang="en-US" sz="2000" dirty="0" smtClean="0">
                <a:latin typeface="Courier New" panose="02070309020205020404" pitchFamily="49" charset="0"/>
                <a:cs typeface="Courier New" panose="02070309020205020404" pitchFamily="49" charset="0"/>
              </a:rPr>
              <a:t>*** DISCONNECTED from K7VE</a:t>
            </a:r>
            <a:endParaRPr lang="en-US" dirty="0">
              <a:latin typeface="Courier New" panose="02070309020205020404" pitchFamily="49" charset="0"/>
              <a:cs typeface="Courier New" panose="02070309020205020404" pitchFamily="49" charset="0"/>
            </a:endParaRPr>
          </a:p>
        </p:txBody>
      </p:sp>
      <p:sp>
        <p:nvSpPr>
          <p:cNvPr id="5" name="Title 1"/>
          <p:cNvSpPr txBox="1">
            <a:spLocks/>
          </p:cNvSpPr>
          <p:nvPr/>
        </p:nvSpPr>
        <p:spPr>
          <a:xfrm>
            <a:off x="1828800" y="5486400"/>
            <a:ext cx="7315200" cy="914400"/>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Not good for computer to computer.</a:t>
            </a:r>
            <a:endParaRPr lang="en-US" dirty="0"/>
          </a:p>
        </p:txBody>
      </p:sp>
    </p:spTree>
    <p:extLst>
      <p:ext uri="{BB962C8B-B14F-4D97-AF65-F5344CB8AC3E}">
        <p14:creationId xmlns:p14="http://schemas.microsoft.com/office/powerpoint/2010/main" val="291778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18782</TotalTime>
  <Words>6926</Words>
  <Application>Microsoft Office PowerPoint</Application>
  <PresentationFormat>On-screen Show (4:3)</PresentationFormat>
  <Paragraphs>942</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Perspective</vt:lpstr>
      <vt:lpstr> Dire Wolf  Software TNC</vt:lpstr>
      <vt:lpstr>Topics</vt:lpstr>
      <vt:lpstr>PowerPoint Presentation</vt:lpstr>
      <vt:lpstr>Radio + Teletype = RTTY</vt:lpstr>
      <vt:lpstr>Packet Radio - 1978</vt:lpstr>
      <vt:lpstr>Packet Radio</vt:lpstr>
      <vt:lpstr>Advantages of Packet Radio</vt:lpstr>
      <vt:lpstr>TAPR  TNC-1  kit  -  1983</vt:lpstr>
      <vt:lpstr>Dumb Terminal to Human Interface</vt:lpstr>
      <vt:lpstr>K.I.S.S. Protocol  - 1986</vt:lpstr>
      <vt:lpstr>APRS – Data Types</vt:lpstr>
      <vt:lpstr>Packet / APRS – late 20th Century</vt:lpstr>
      <vt:lpstr>TNC replaced by software</vt:lpstr>
      <vt:lpstr>More Flexibility</vt:lpstr>
      <vt:lpstr>What is Dire Wolf ?</vt:lpstr>
      <vt:lpstr>Where did the name come from?</vt:lpstr>
      <vt:lpstr>PowerPoint Presentation</vt:lpstr>
      <vt:lpstr>                       Traditional Radio Interface</vt:lpstr>
      <vt:lpstr>Software Defined Radio (SDR) Interface</vt:lpstr>
      <vt:lpstr>1200 bps modem</vt:lpstr>
      <vt:lpstr>9600 bps</vt:lpstr>
      <vt:lpstr>DTMF  decode / encode</vt:lpstr>
      <vt:lpstr>Speech Synthesizer</vt:lpstr>
      <vt:lpstr>Send Morse Code</vt:lpstr>
      <vt:lpstr>Beacons</vt:lpstr>
      <vt:lpstr>Telemetry Tool Kit</vt:lpstr>
      <vt:lpstr>APRStt Gateway</vt:lpstr>
      <vt:lpstr>PowerPoint Presentation</vt:lpstr>
      <vt:lpstr>Digital Repeater  “digipeater”</vt:lpstr>
      <vt:lpstr>Internet Gateway  “IGate”</vt:lpstr>
      <vt:lpstr>PowerPoint Presentation</vt:lpstr>
      <vt:lpstr>Application Interfaces</vt:lpstr>
      <vt:lpstr>Building a Better Demodulator</vt:lpstr>
      <vt:lpstr>Audio Frequency Shift Keying</vt:lpstr>
      <vt:lpstr>How to Demodulate AFSK</vt:lpstr>
      <vt:lpstr>After much reading &amp; experimenting</vt:lpstr>
      <vt:lpstr>WA8LMF TNC Test CD</vt:lpstr>
      <vt:lpstr>TNC Test CD Results</vt:lpstr>
      <vt:lpstr>TNC Decoding Comparison</vt:lpstr>
      <vt:lpstr>VHF FM voice transceivers.</vt:lpstr>
      <vt:lpstr>Transmit / Receive mismatch</vt:lpstr>
      <vt:lpstr>Transmit / Receive mismatch</vt:lpstr>
      <vt:lpstr>Transmit / Receive mismatch</vt:lpstr>
      <vt:lpstr>Multiple demodulators.</vt:lpstr>
      <vt:lpstr>Change Gain for One Tone.</vt:lpstr>
      <vt:lpstr>AX.25 + FEC = FX.25</vt:lpstr>
      <vt:lpstr>AX.25 + FEC = FX.25</vt:lpstr>
      <vt:lpstr>FX.25 Improvement for APRS</vt:lpstr>
      <vt:lpstr>FX.25 Improvement for traditional Packet Radio</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 Wolf  Software TNC</dc:title>
  <dc:creator>John</dc:creator>
  <cp:lastModifiedBy>John</cp:lastModifiedBy>
  <cp:revision>507</cp:revision>
  <dcterms:created xsi:type="dcterms:W3CDTF">2006-08-16T00:00:00Z</dcterms:created>
  <dcterms:modified xsi:type="dcterms:W3CDTF">2021-02-24T18:56:05Z</dcterms:modified>
</cp:coreProperties>
</file>